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5" r:id="rId1"/>
  </p:sld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3" r:id="rId9"/>
    <p:sldId id="264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4" r:id="rId18"/>
    <p:sldId id="276" r:id="rId19"/>
    <p:sldId id="282" r:id="rId20"/>
    <p:sldId id="277" r:id="rId21"/>
    <p:sldId id="283" r:id="rId22"/>
    <p:sldId id="278" r:id="rId23"/>
    <p:sldId id="279" r:id="rId24"/>
    <p:sldId id="280" r:id="rId25"/>
  </p:sldIdLst>
  <p:sldSz cx="12192000" cy="6858000"/>
  <p:notesSz cx="6858000" cy="9144000"/>
  <p:defaultTextStyle>
    <a:defPPr>
      <a:defRPr lang="en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CFCDA8E-EEC0-1548-8AD9-BA853F2D4C73}" v="381" dt="2023-05-31T21:39:57.076"/>
    <p1510:client id="{D9111CAC-6C0D-4496-8A58-0EB8D26B9A7E}" v="67" dt="2023-06-01T11:29:03.83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48"/>
  </p:normalViewPr>
  <p:slideViewPr>
    <p:cSldViewPr snapToGrid="0">
      <p:cViewPr varScale="1">
        <p:scale>
          <a:sx n="79" d="100"/>
          <a:sy n="79" d="100"/>
        </p:scale>
        <p:origin x="806" y="4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8D7368D-31D9-8101-473D-CD39E706FD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796401" y="3378954"/>
            <a:ext cx="6394567" cy="3479046"/>
          </a:xfrm>
          <a:custGeom>
            <a:avLst/>
            <a:gdLst>
              <a:gd name="connsiteX0" fmla="*/ 5171297 w 6394567"/>
              <a:gd name="connsiteY0" fmla="*/ 284 h 3479046"/>
              <a:gd name="connsiteX1" fmla="*/ 6394290 w 6394567"/>
              <a:gd name="connsiteY1" fmla="*/ 430072 h 3479046"/>
              <a:gd name="connsiteX2" fmla="*/ 6394567 w 6394567"/>
              <a:gd name="connsiteY2" fmla="*/ 430316 h 3479046"/>
              <a:gd name="connsiteX3" fmla="*/ 6394567 w 6394567"/>
              <a:gd name="connsiteY3" fmla="*/ 3479046 h 3479046"/>
              <a:gd name="connsiteX4" fmla="*/ 0 w 6394567"/>
              <a:gd name="connsiteY4" fmla="*/ 3479046 h 3479046"/>
              <a:gd name="connsiteX5" fmla="*/ 3916974 w 6394567"/>
              <a:gd name="connsiteY5" fmla="*/ 405504 h 3479046"/>
              <a:gd name="connsiteX6" fmla="*/ 3959456 w 6394567"/>
              <a:gd name="connsiteY6" fmla="*/ 373857 h 3479046"/>
              <a:gd name="connsiteX7" fmla="*/ 5052215 w 6394567"/>
              <a:gd name="connsiteY7" fmla="*/ 1756 h 3479046"/>
              <a:gd name="connsiteX8" fmla="*/ 5171297 w 6394567"/>
              <a:gd name="connsiteY8" fmla="*/ 284 h 3479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94567" h="3479046">
                <a:moveTo>
                  <a:pt x="5171297" y="284"/>
                </a:moveTo>
                <a:cubicBezTo>
                  <a:pt x="5607674" y="7531"/>
                  <a:pt x="6039042" y="153650"/>
                  <a:pt x="6394290" y="430072"/>
                </a:cubicBezTo>
                <a:lnTo>
                  <a:pt x="6394567" y="430316"/>
                </a:lnTo>
                <a:lnTo>
                  <a:pt x="6394567" y="3479046"/>
                </a:lnTo>
                <a:lnTo>
                  <a:pt x="0" y="3479046"/>
                </a:lnTo>
                <a:lnTo>
                  <a:pt x="3916974" y="405504"/>
                </a:lnTo>
                <a:lnTo>
                  <a:pt x="3959456" y="373857"/>
                </a:lnTo>
                <a:cubicBezTo>
                  <a:pt x="4291086" y="139664"/>
                  <a:pt x="4671097" y="17528"/>
                  <a:pt x="5052215" y="1756"/>
                </a:cubicBezTo>
                <a:cubicBezTo>
                  <a:pt x="5091916" y="114"/>
                  <a:pt x="5131627" y="-375"/>
                  <a:pt x="5171297" y="284"/>
                </a:cubicBezTo>
                <a:close/>
              </a:path>
            </a:pathLst>
          </a:custGeom>
          <a:gradFill>
            <a:gsLst>
              <a:gs pos="39000">
                <a:schemeClr val="bg2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F32C74-82F4-2A29-889B-EF23CEE6AA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6801" y="1122363"/>
            <a:ext cx="6211185" cy="2305246"/>
          </a:xfr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ACADD6-278F-604C-8A38-BBBAFC6754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6802" y="3549048"/>
            <a:ext cx="5029198" cy="1956278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43946B-3F5A-C916-B62B-8D5938EA82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6/1/2023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86539F-2DB8-FCDA-C884-9C3CD29B8C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DAA7B3-5D3B-D493-8F6F-1FEBB8576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1439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50D2E-0561-F284-F89A-AAE3CD09A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936841"/>
            <a:ext cx="10239338" cy="95366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657C4C-16EC-2477-6332-830F53011D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69848" y="2139696"/>
            <a:ext cx="10239338" cy="367768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0940D3-6996-1C08-F1AF-87C3546579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6/1/2023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3676C3-588F-B636-8CE0-AA2CBFBCE9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CEF8A9-EB1E-B344-A4B8-B58D06336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0208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DEF3A28-33E4-2796-AE7A-1234569F5CE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844950" y="1081177"/>
            <a:ext cx="2508849" cy="463382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D185FC-2BBB-E997-A5CD-F2C6CF6B7C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66800" y="1081177"/>
            <a:ext cx="7505700" cy="463382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314B3C-96CD-071C-C2AD-2C7E04F819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6/1/2023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AA2B04-F5E0-C5A3-C77D-6AE9A9E913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155BC2-C712-C4A4-50EC-E10D88344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5681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A4769-9A55-AF9B-4CE4-DFA07E711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E45D9E-DBB4-B890-88D5-B4C03599EC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E15260-1C0B-A965-3114-D7C40D18BD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6/1/2023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AAF4D1-0334-3F24-69B4-06C7BD7426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8BA76D-3B8B-429D-9B32-54D6A6297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6810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8D9C414-4A2F-78AF-ED60-6130D4C563B3}"/>
              </a:ext>
            </a:extLst>
          </p:cNvPr>
          <p:cNvSpPr/>
          <p:nvPr/>
        </p:nvSpPr>
        <p:spPr>
          <a:xfrm>
            <a:off x="6284115" y="3378954"/>
            <a:ext cx="5907885" cy="3479046"/>
          </a:xfrm>
          <a:custGeom>
            <a:avLst/>
            <a:gdLst>
              <a:gd name="connsiteX0" fmla="*/ 5171297 w 5907885"/>
              <a:gd name="connsiteY0" fmla="*/ 284 h 3479046"/>
              <a:gd name="connsiteX1" fmla="*/ 5813217 w 5907885"/>
              <a:gd name="connsiteY1" fmla="*/ 114238 h 3479046"/>
              <a:gd name="connsiteX2" fmla="*/ 5907885 w 5907885"/>
              <a:gd name="connsiteY2" fmla="*/ 151524 h 3479046"/>
              <a:gd name="connsiteX3" fmla="*/ 5907885 w 5907885"/>
              <a:gd name="connsiteY3" fmla="*/ 3479046 h 3479046"/>
              <a:gd name="connsiteX4" fmla="*/ 0 w 5907885"/>
              <a:gd name="connsiteY4" fmla="*/ 3479046 h 3479046"/>
              <a:gd name="connsiteX5" fmla="*/ 3916974 w 5907885"/>
              <a:gd name="connsiteY5" fmla="*/ 405504 h 3479046"/>
              <a:gd name="connsiteX6" fmla="*/ 3959456 w 5907885"/>
              <a:gd name="connsiteY6" fmla="*/ 373857 h 3479046"/>
              <a:gd name="connsiteX7" fmla="*/ 5052215 w 5907885"/>
              <a:gd name="connsiteY7" fmla="*/ 1756 h 3479046"/>
              <a:gd name="connsiteX8" fmla="*/ 5171297 w 5907885"/>
              <a:gd name="connsiteY8" fmla="*/ 284 h 3479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907885" h="3479046">
                <a:moveTo>
                  <a:pt x="5171297" y="284"/>
                </a:moveTo>
                <a:cubicBezTo>
                  <a:pt x="5389485" y="3908"/>
                  <a:pt x="5606422" y="42249"/>
                  <a:pt x="5813217" y="114238"/>
                </a:cubicBezTo>
                <a:lnTo>
                  <a:pt x="5907885" y="151524"/>
                </a:lnTo>
                <a:lnTo>
                  <a:pt x="5907885" y="3479046"/>
                </a:lnTo>
                <a:lnTo>
                  <a:pt x="0" y="3479046"/>
                </a:lnTo>
                <a:lnTo>
                  <a:pt x="3916974" y="405504"/>
                </a:lnTo>
                <a:lnTo>
                  <a:pt x="3959456" y="373857"/>
                </a:lnTo>
                <a:cubicBezTo>
                  <a:pt x="4291086" y="139664"/>
                  <a:pt x="4671097" y="17528"/>
                  <a:pt x="5052215" y="1756"/>
                </a:cubicBezTo>
                <a:cubicBezTo>
                  <a:pt x="5091916" y="114"/>
                  <a:pt x="5131627" y="-375"/>
                  <a:pt x="5171297" y="284"/>
                </a:cubicBezTo>
                <a:close/>
              </a:path>
            </a:pathLst>
          </a:custGeom>
          <a:gradFill>
            <a:gsLst>
              <a:gs pos="23000">
                <a:schemeClr val="bg2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3410AE4-7FC7-589E-B6D3-0DA7B5FC5CE3}"/>
              </a:ext>
            </a:extLst>
          </p:cNvPr>
          <p:cNvSpPr/>
          <p:nvPr/>
        </p:nvSpPr>
        <p:spPr>
          <a:xfrm flipH="1" flipV="1">
            <a:off x="0" y="0"/>
            <a:ext cx="2923855" cy="1479128"/>
          </a:xfrm>
          <a:custGeom>
            <a:avLst/>
            <a:gdLst>
              <a:gd name="connsiteX0" fmla="*/ 2923855 w 2923855"/>
              <a:gd name="connsiteY0" fmla="*/ 1479128 h 1479128"/>
              <a:gd name="connsiteX1" fmla="*/ 0 w 2923855"/>
              <a:gd name="connsiteY1" fmla="*/ 1479128 h 1479128"/>
              <a:gd name="connsiteX2" fmla="*/ 1368245 w 2923855"/>
              <a:gd name="connsiteY2" fmla="*/ 405504 h 1479128"/>
              <a:gd name="connsiteX3" fmla="*/ 1410727 w 2923855"/>
              <a:gd name="connsiteY3" fmla="*/ 373857 h 1479128"/>
              <a:gd name="connsiteX4" fmla="*/ 2503486 w 2923855"/>
              <a:gd name="connsiteY4" fmla="*/ 1756 h 1479128"/>
              <a:gd name="connsiteX5" fmla="*/ 2622568 w 2923855"/>
              <a:gd name="connsiteY5" fmla="*/ 284 h 1479128"/>
              <a:gd name="connsiteX6" fmla="*/ 2785835 w 2923855"/>
              <a:gd name="connsiteY6" fmla="*/ 9494 h 1479128"/>
              <a:gd name="connsiteX7" fmla="*/ 2923855 w 2923855"/>
              <a:gd name="connsiteY7" fmla="*/ 28352 h 1479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23855" h="1479128">
                <a:moveTo>
                  <a:pt x="2923855" y="1479128"/>
                </a:moveTo>
                <a:lnTo>
                  <a:pt x="0" y="1479128"/>
                </a:lnTo>
                <a:lnTo>
                  <a:pt x="1368245" y="405504"/>
                </a:lnTo>
                <a:lnTo>
                  <a:pt x="1410727" y="373857"/>
                </a:lnTo>
                <a:cubicBezTo>
                  <a:pt x="1742357" y="139664"/>
                  <a:pt x="2122368" y="17528"/>
                  <a:pt x="2503486" y="1756"/>
                </a:cubicBezTo>
                <a:cubicBezTo>
                  <a:pt x="2543187" y="114"/>
                  <a:pt x="2582898" y="-375"/>
                  <a:pt x="2622568" y="284"/>
                </a:cubicBezTo>
                <a:cubicBezTo>
                  <a:pt x="2677115" y="1190"/>
                  <a:pt x="2731584" y="4266"/>
                  <a:pt x="2785835" y="9494"/>
                </a:cubicBezTo>
                <a:lnTo>
                  <a:pt x="2923855" y="28352"/>
                </a:lnTo>
                <a:close/>
              </a:path>
            </a:pathLst>
          </a:custGeom>
          <a:gradFill>
            <a:gsLst>
              <a:gs pos="33000">
                <a:schemeClr val="bg2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381CBD-08D9-3C9A-7620-24F2D64048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709738"/>
            <a:ext cx="6455434" cy="2981274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D5AE2B-1716-CEEC-73F8-E81F591925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6800" y="4759252"/>
            <a:ext cx="5397260" cy="955748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CF3052-6EE8-979F-04FB-1B8DF81F29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6/1/2023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986285-161A-6869-27C2-0A159C2344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7ED64F-5DAB-238D-C34A-1DCCB1222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8699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F484D0-7460-7B08-F1EE-96EABE4021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799" y="936841"/>
            <a:ext cx="10092477" cy="95366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80B7F9-8ECB-7079-A11E-51D3903E2B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66800" y="2117341"/>
            <a:ext cx="4809482" cy="37601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E97161-CAF5-CA48-D814-7ACD43AB99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9795" y="2117341"/>
            <a:ext cx="4809482" cy="37601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3BD680-4E7A-5155-3CAE-6BD44EE8BA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6/1/2023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6A152D-EFF2-B3AA-3F25-14E113673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BD6032-FD7A-BFFD-9BE5-48EDBEFBD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2911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47F4D-4855-340E-03F3-4860885EC6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963283"/>
            <a:ext cx="10096500" cy="91600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CEB472-7426-C288-B5F6-0A1232DCED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6801" y="1879287"/>
            <a:ext cx="4739628" cy="582117"/>
          </a:xfrm>
        </p:spPr>
        <p:txBody>
          <a:bodyPr anchor="b">
            <a:noAutofit/>
          </a:bodyPr>
          <a:lstStyle>
            <a:lvl1pPr marL="0" indent="0">
              <a:buNone/>
              <a:defRPr sz="1400" b="1" cap="all" spc="25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194F9C-B6FA-97C3-F618-0CF956CB53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66801" y="2505075"/>
            <a:ext cx="4739628" cy="33896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8F5665C-7910-AFA2-350F-42C06ED5AF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00330" y="1879287"/>
            <a:ext cx="4762970" cy="582117"/>
          </a:xfrm>
        </p:spPr>
        <p:txBody>
          <a:bodyPr anchor="b">
            <a:noAutofit/>
          </a:bodyPr>
          <a:lstStyle>
            <a:lvl1pPr marL="0" indent="0">
              <a:buNone/>
              <a:defRPr sz="1400" b="1" cap="all" spc="25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D71352E-1DE0-F0CD-6F81-1D8FF59C2B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00330" y="2505075"/>
            <a:ext cx="4762970" cy="33896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D38F7E4-7D9E-4736-3269-4F0C469961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6/1/2023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18386CF-9A84-8D2A-BC47-C951DD994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980844D-FE1F-49E7-3BBD-527FB72EC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4309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EF691C-93A5-1364-00A9-A470C289F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357223"/>
            <a:ext cx="8886884" cy="1043078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6E055BD-4154-B9D1-0B5B-B1E3A06B6B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6/1/2023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2A9E4A-03D1-7A8B-233D-014A3248F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2CEFC4-D276-DF45-F395-F5BD2EA70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5403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12C0AD-76F4-FCE4-2717-0A9AA4351B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6/1/2023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E83BB66-3F41-7F1D-5108-B3F679A88E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AA6DA0-07AE-4BE4-B82F-7936D0E3E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9521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BFB75-C953-0BD0-4E2E-7177674262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770626"/>
            <a:ext cx="3705225" cy="1286774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E1AA52-60F3-40F2-673B-5848F4253F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075426"/>
            <a:ext cx="5980112" cy="476837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0167E8-C561-5A72-AED3-442F66DDEE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66800" y="2057400"/>
            <a:ext cx="370522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DBFED3-7CB3-1B8B-9504-13A121CAD0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6/1/2023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2456C9-19A0-4441-B1AF-B7AFBF642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8898EA-84CC-411C-0012-D31495369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2998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C1E10-1458-2553-05B4-313F7E26D2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782128"/>
            <a:ext cx="3705225" cy="1275272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3C0F677-F177-6DED-1920-685B9D9FF2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143000"/>
            <a:ext cx="5980112" cy="4572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4D1CB1-2109-480E-8904-4077C94D6E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66800" y="2057400"/>
            <a:ext cx="3705225" cy="36576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B0DB38-7CB9-2140-BC21-6D2E7DD0B6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6/1/2023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B448AD-3B1D-4B5E-CAB9-BB5FD2CDEB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EEF53D-CF5A-87A2-E973-3B8CCDEBA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6727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21F4A25-A386-9574-775C-E5E5F9FC3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936841"/>
            <a:ext cx="8886884" cy="9536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F7885F-2B7B-74DB-9996-E0ACEBC9DB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9848" y="2139696"/>
            <a:ext cx="8883836" cy="36776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04F519-BA47-2B81-CC1C-7E1F119EC69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477379" y="4629744"/>
            <a:ext cx="26535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1E351CED-465B-40B5-ADCE-957C918F227B}" type="datetimeFigureOut">
              <a:rPr lang="en-US" smtClean="0"/>
              <a:t>6/1/2023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952D7B-C352-1630-4C3D-7D5983C04D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610602" y="6318446"/>
            <a:ext cx="27431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6E04F0-DF9B-480B-CC46-BAE7A81FB7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6318446"/>
            <a:ext cx="6156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 b="1">
                <a:solidFill>
                  <a:schemeClr val="tx1"/>
                </a:solidFill>
              </a:defRPr>
            </a:lvl1pPr>
          </a:lstStyle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312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24" r:id="rId6"/>
    <p:sldLayoutId id="2147483719" r:id="rId7"/>
    <p:sldLayoutId id="2147483720" r:id="rId8"/>
    <p:sldLayoutId id="2147483721" r:id="rId9"/>
    <p:sldLayoutId id="2147483723" r:id="rId10"/>
    <p:sldLayoutId id="214748372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28600" algn="l" defTabSz="914400" rtl="0" eaLnBrk="1" latinLnBrk="0" hangingPunct="1">
        <a:lnSpc>
          <a:spcPct val="120000"/>
        </a:lnSpc>
        <a:spcBef>
          <a:spcPts val="500"/>
        </a:spcBef>
        <a:buFont typeface="Neue Haas Grotesk Text Pro" panose="020B050402020202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7724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Neue Haas Grotesk Text Pro" panose="020B0504020202020204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4F049F8-87E1-403E-2A50-2F4544BF8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DECE0F-EF9A-2CEC-AA01-32B3D6A15D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753" b="11741"/>
          <a:stretch/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D29B6E1-6E86-A1A0-2491-E5B84B3AAD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540000" flipH="1">
            <a:off x="1035555" y="1445436"/>
            <a:ext cx="11191887" cy="5509960"/>
          </a:xfrm>
          <a:custGeom>
            <a:avLst/>
            <a:gdLst>
              <a:gd name="connsiteX0" fmla="*/ 75794 w 11191887"/>
              <a:gd name="connsiteY0" fmla="*/ 5509960 h 5509960"/>
              <a:gd name="connsiteX1" fmla="*/ 11191887 w 11191887"/>
              <a:gd name="connsiteY1" fmla="*/ 5315928 h 5509960"/>
              <a:gd name="connsiteX2" fmla="*/ 5163097 w 11191887"/>
              <a:gd name="connsiteY2" fmla="*/ 753031 h 5509960"/>
              <a:gd name="connsiteX3" fmla="*/ 5078820 w 11191887"/>
              <a:gd name="connsiteY3" fmla="*/ 692507 h 5509960"/>
              <a:gd name="connsiteX4" fmla="*/ 2926071 w 11191887"/>
              <a:gd name="connsiteY4" fmla="*/ 1150 h 5509960"/>
              <a:gd name="connsiteX5" fmla="*/ 2692814 w 11191887"/>
              <a:gd name="connsiteY5" fmla="*/ 2336 h 5509960"/>
              <a:gd name="connsiteX6" fmla="*/ 95718 w 11191887"/>
              <a:gd name="connsiteY6" fmla="*/ 1073885 h 5509960"/>
              <a:gd name="connsiteX7" fmla="*/ 0 w 11191887"/>
              <a:gd name="connsiteY7" fmla="*/ 1167726 h 5509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191887" h="5509960">
                <a:moveTo>
                  <a:pt x="75794" y="5509960"/>
                </a:moveTo>
                <a:lnTo>
                  <a:pt x="11191887" y="5315928"/>
                </a:lnTo>
                <a:lnTo>
                  <a:pt x="5163097" y="753031"/>
                </a:lnTo>
                <a:lnTo>
                  <a:pt x="5078820" y="692507"/>
                </a:lnTo>
                <a:cubicBezTo>
                  <a:pt x="4421358" y="245206"/>
                  <a:pt x="3672983" y="19009"/>
                  <a:pt x="2926071" y="1150"/>
                </a:cubicBezTo>
                <a:cubicBezTo>
                  <a:pt x="2848268" y="-711"/>
                  <a:pt x="2770480" y="-310"/>
                  <a:pt x="2692814" y="2336"/>
                </a:cubicBezTo>
                <a:cubicBezTo>
                  <a:pt x="1746244" y="34591"/>
                  <a:pt x="817542" y="400481"/>
                  <a:pt x="95718" y="1073885"/>
                </a:cubicBezTo>
                <a:lnTo>
                  <a:pt x="0" y="1167726"/>
                </a:lnTo>
                <a:close/>
              </a:path>
            </a:pathLst>
          </a:custGeom>
          <a:gradFill>
            <a:gsLst>
              <a:gs pos="23000">
                <a:schemeClr val="bg2">
                  <a:alpha val="68000"/>
                </a:schemeClr>
              </a:gs>
              <a:gs pos="100000">
                <a:schemeClr val="accent1">
                  <a:lumMod val="60000"/>
                  <a:lumOff val="40000"/>
                  <a:alpha val="7800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5057DD-7C18-1AA0-D7F1-8F3B1AC78E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82446" y="3092651"/>
            <a:ext cx="5429290" cy="2142559"/>
          </a:xfrm>
        </p:spPr>
        <p:txBody>
          <a:bodyPr>
            <a:normAutofit/>
          </a:bodyPr>
          <a:lstStyle/>
          <a:p>
            <a:pPr algn="r"/>
            <a:r>
              <a:rPr lang="en-US" sz="4800"/>
              <a:t>Visual Media Compression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63C2F4F-128F-78FA-08D4-27BA4E6FDC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29817" y="5409639"/>
            <a:ext cx="5481920" cy="908807"/>
          </a:xfrm>
        </p:spPr>
        <p:txBody>
          <a:bodyPr>
            <a:normAutofit/>
          </a:bodyPr>
          <a:lstStyle/>
          <a:p>
            <a:pPr algn="r"/>
            <a:r>
              <a:rPr lang="en-US" dirty="0"/>
              <a:t>Yahya </a:t>
            </a:r>
            <a:r>
              <a:rPr lang="en-US" dirty="0" err="1"/>
              <a:t>Bakkali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47788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7FA4B-B0C5-7A2B-A95B-53C30B840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Decoder: Inverse DCT (IDCT)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F36ADA-C7A7-C17A-DB32-9D7BBF34E10F}"/>
              </a:ext>
            </a:extLst>
          </p:cNvPr>
          <p:cNvSpPr txBox="1"/>
          <p:nvPr/>
        </p:nvSpPr>
        <p:spPr>
          <a:xfrm>
            <a:off x="1066800" y="2224255"/>
            <a:ext cx="1856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IDCT II (DCT III)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7E4BB2-418B-BD34-1446-619519205F64}"/>
              </a:ext>
            </a:extLst>
          </p:cNvPr>
          <p:cNvSpPr txBox="1"/>
          <p:nvPr/>
        </p:nvSpPr>
        <p:spPr>
          <a:xfrm>
            <a:off x="1069282" y="3573314"/>
            <a:ext cx="2535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Normalization </a:t>
            </a:r>
            <a:r>
              <a:rPr lang="en-US" dirty="0" err="1"/>
              <a:t>fomrula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054B853-6005-1A9F-8F9C-86DD09D8B07D}"/>
              </a:ext>
            </a:extLst>
          </p:cNvPr>
          <p:cNvSpPr txBox="1"/>
          <p:nvPr/>
        </p:nvSpPr>
        <p:spPr>
          <a:xfrm>
            <a:off x="1066800" y="5214938"/>
            <a:ext cx="15335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IDCT on Block 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77288B3-A6BC-6455-FA6C-2024FB6C452B}"/>
              </a:ext>
            </a:extLst>
          </p:cNvPr>
          <p:cNvSpPr txBox="1"/>
          <p:nvPr/>
        </p:nvSpPr>
        <p:spPr>
          <a:xfrm>
            <a:off x="0" y="6667023"/>
            <a:ext cx="79792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Source :  https://</a:t>
            </a:r>
            <a:r>
              <a:rPr lang="en-US" sz="1000" dirty="0" err="1"/>
              <a:t>docs.scipy.org</a:t>
            </a:r>
            <a:r>
              <a:rPr lang="en-US" sz="1000" dirty="0"/>
              <a:t>/doc/</a:t>
            </a:r>
            <a:r>
              <a:rPr lang="en-US" sz="1000" dirty="0" err="1"/>
              <a:t>scipy</a:t>
            </a:r>
            <a:r>
              <a:rPr lang="en-US" sz="1000" dirty="0"/>
              <a:t>/reference/generated/</a:t>
            </a:r>
            <a:r>
              <a:rPr lang="en-US" sz="1000" dirty="0" err="1"/>
              <a:t>scipy.fftpack.dct.html#scipy</a:t>
            </a:r>
            <a:r>
              <a:rPr lang="en-US" sz="1000" dirty="0"/>
              <a:t>- </a:t>
            </a:r>
            <a:r>
              <a:rPr lang="en-US" sz="1000" dirty="0" err="1"/>
              <a:t>fftpack</a:t>
            </a:r>
            <a:r>
              <a:rPr lang="en-US" sz="1000" dirty="0"/>
              <a:t>- </a:t>
            </a:r>
            <a:r>
              <a:rPr lang="en-US" sz="1000" dirty="0" err="1"/>
              <a:t>dct</a:t>
            </a:r>
            <a:endParaRPr lang="en-US" sz="10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85C7B28-C55D-4956-33D0-1DC5871D67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5386" y="3345230"/>
            <a:ext cx="6731000" cy="825500"/>
          </a:xfrm>
          <a:prstGeom prst="rect">
            <a:avLst/>
          </a:prstGeom>
        </p:spPr>
      </p:pic>
      <p:pic>
        <p:nvPicPr>
          <p:cNvPr id="24" name="Content Placeholder 23" descr="A black text on a white background&#10;&#10;Description automatically generated with low confidence">
            <a:extLst>
              <a:ext uri="{FF2B5EF4-FFF2-40B4-BE49-F238E27FC236}">
                <a16:creationId xmlns:a16="http://schemas.microsoft.com/office/drawing/2014/main" id="{BE415359-A18F-9A15-3CBF-91B156A3F1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265386" y="1843325"/>
            <a:ext cx="6692900" cy="1143000"/>
          </a:xfrm>
          <a:prstGeom prst="rect">
            <a:avLst/>
          </a:prstGeom>
        </p:spPr>
      </p:pic>
      <p:pic>
        <p:nvPicPr>
          <p:cNvPr id="27" name="Picture 26" descr="A picture containing text, screenshot, white, font&#10;&#10;Description automatically generated">
            <a:extLst>
              <a:ext uri="{FF2B5EF4-FFF2-40B4-BE49-F238E27FC236}">
                <a16:creationId xmlns:a16="http://schemas.microsoft.com/office/drawing/2014/main" id="{C11C8374-B8C2-3473-429A-6568B5322F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4848" y="4548787"/>
            <a:ext cx="8346289" cy="2044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1582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2616F-191D-14DE-B45B-E17045851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Decoder: Blocks Merge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B1242A7-DBFB-070A-4D65-46490DE78C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2084" y="3000578"/>
            <a:ext cx="8516315" cy="196691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F4DA636-CCF6-482C-9637-28207F1FEFFB}"/>
              </a:ext>
            </a:extLst>
          </p:cNvPr>
          <p:cNvSpPr txBox="1"/>
          <p:nvPr/>
        </p:nvSpPr>
        <p:spPr>
          <a:xfrm>
            <a:off x="1066800" y="2318658"/>
            <a:ext cx="28302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Decoded image 1 block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AF8386-8FB0-4EDB-E183-C2765D60BCB6}"/>
              </a:ext>
            </a:extLst>
          </p:cNvPr>
          <p:cNvSpPr txBox="1"/>
          <p:nvPr/>
        </p:nvSpPr>
        <p:spPr>
          <a:xfrm>
            <a:off x="2481943" y="5280079"/>
            <a:ext cx="11321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Original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B6B6CBE-9109-2798-12DD-45AC6E8B7474}"/>
              </a:ext>
            </a:extLst>
          </p:cNvPr>
          <p:cNvSpPr txBox="1"/>
          <p:nvPr/>
        </p:nvSpPr>
        <p:spPr>
          <a:xfrm>
            <a:off x="7304315" y="5280079"/>
            <a:ext cx="1785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Compressed</a:t>
            </a:r>
          </a:p>
        </p:txBody>
      </p:sp>
    </p:spTree>
    <p:extLst>
      <p:ext uri="{BB962C8B-B14F-4D97-AF65-F5344CB8AC3E}">
        <p14:creationId xmlns:p14="http://schemas.microsoft.com/office/powerpoint/2010/main" val="24381252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CB3D48-7EDD-B850-0C1D-E9396F700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255" y="0"/>
            <a:ext cx="8886884" cy="953669"/>
          </a:xfrm>
        </p:spPr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Evaluation: Rate-Distortion Curve</a:t>
            </a:r>
          </a:p>
        </p:txBody>
      </p:sp>
      <p:pic>
        <p:nvPicPr>
          <p:cNvPr id="25" name="Picture 24" descr="A picture containing line, plot, slope, diagram&#10;&#10;Description automatically generated">
            <a:extLst>
              <a:ext uri="{FF2B5EF4-FFF2-40B4-BE49-F238E27FC236}">
                <a16:creationId xmlns:a16="http://schemas.microsoft.com/office/drawing/2014/main" id="{DB15104D-844E-5E62-1B85-74ED63DF59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210" r="4788" b="4162"/>
          <a:stretch/>
        </p:blipFill>
        <p:spPr>
          <a:xfrm>
            <a:off x="3396341" y="3924742"/>
            <a:ext cx="7195460" cy="2933258"/>
          </a:xfrm>
          <a:prstGeom prst="rect">
            <a:avLst/>
          </a:prstGeom>
        </p:spPr>
      </p:pic>
      <p:pic>
        <p:nvPicPr>
          <p:cNvPr id="31" name="Content Placeholder 30" descr="A picture containing line, text, screenshot, plot&#10;&#10;Description automatically generated">
            <a:extLst>
              <a:ext uri="{FF2B5EF4-FFF2-40B4-BE49-F238E27FC236}">
                <a16:creationId xmlns:a16="http://schemas.microsoft.com/office/drawing/2014/main" id="{84DAB17C-270D-7656-4E87-DFF357FB98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13839" r="4685" b="4547"/>
          <a:stretch/>
        </p:blipFill>
        <p:spPr>
          <a:xfrm>
            <a:off x="3505199" y="953669"/>
            <a:ext cx="7086602" cy="2850302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E1DE145D-A070-F0B4-2002-1F4126E5EC3B}"/>
              </a:ext>
            </a:extLst>
          </p:cNvPr>
          <p:cNvSpPr txBox="1"/>
          <p:nvPr/>
        </p:nvSpPr>
        <p:spPr>
          <a:xfrm>
            <a:off x="197255" y="2194154"/>
            <a:ext cx="3253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PSNR vs. Quantization scale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F61DD2F-28EB-2560-5D01-7367B6C64DA8}"/>
              </a:ext>
            </a:extLst>
          </p:cNvPr>
          <p:cNvSpPr txBox="1"/>
          <p:nvPr/>
        </p:nvSpPr>
        <p:spPr>
          <a:xfrm>
            <a:off x="251683" y="5022039"/>
            <a:ext cx="3253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PSNR vs. File Size</a:t>
            </a:r>
          </a:p>
        </p:txBody>
      </p:sp>
    </p:spTree>
    <p:extLst>
      <p:ext uri="{BB962C8B-B14F-4D97-AF65-F5344CB8AC3E}">
        <p14:creationId xmlns:p14="http://schemas.microsoft.com/office/powerpoint/2010/main" val="26746691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EFD73-D649-D65A-A188-B8CAE25990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0930" y="1230571"/>
            <a:ext cx="4628499" cy="953669"/>
          </a:xfrm>
        </p:spPr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Evaluation: Subjective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59E5E3C-0191-1133-A917-FF0B41A420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69429" y="1230571"/>
            <a:ext cx="5976416" cy="562742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5185136-3A10-3B97-D493-159835353F63}"/>
              </a:ext>
            </a:extLst>
          </p:cNvPr>
          <p:cNvSpPr txBox="1"/>
          <p:nvPr/>
        </p:nvSpPr>
        <p:spPr>
          <a:xfrm>
            <a:off x="1140930" y="3582620"/>
            <a:ext cx="43107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Difference undetectable by human eyes between a, b and 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Good compression for 0.5 BPP </a:t>
            </a:r>
          </a:p>
        </p:txBody>
      </p:sp>
    </p:spTree>
    <p:extLst>
      <p:ext uri="{BB962C8B-B14F-4D97-AF65-F5344CB8AC3E}">
        <p14:creationId xmlns:p14="http://schemas.microsoft.com/office/powerpoint/2010/main" val="22227161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2E4FD0-09FA-0239-2FAF-73EE8942FC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599384"/>
            <a:ext cx="8886884" cy="953669"/>
          </a:xfrm>
        </p:spPr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Video Codec (I-frames GOP)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6CFA7DB-6235-BCD0-7520-A608BDD9A752}"/>
              </a:ext>
            </a:extLst>
          </p:cNvPr>
          <p:cNvSpPr/>
          <p:nvPr/>
        </p:nvSpPr>
        <p:spPr>
          <a:xfrm>
            <a:off x="0" y="2599814"/>
            <a:ext cx="1219200" cy="903514"/>
          </a:xfrm>
          <a:prstGeom prst="rect">
            <a:avLst/>
          </a:prstGeom>
          <a:solidFill>
            <a:schemeClr val="bg1"/>
          </a:solidFill>
          <a:scene3d>
            <a:camera prst="isometricRightUp"/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I-frame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8EFA249-EE6B-0E84-D170-79133470EB50}"/>
              </a:ext>
            </a:extLst>
          </p:cNvPr>
          <p:cNvSpPr txBox="1"/>
          <p:nvPr/>
        </p:nvSpPr>
        <p:spPr>
          <a:xfrm>
            <a:off x="1235691" y="1751236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Encoder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9C985FE-2097-9EB7-2BF9-2FCC8F97BB02}"/>
              </a:ext>
            </a:extLst>
          </p:cNvPr>
          <p:cNvSpPr txBox="1"/>
          <p:nvPr/>
        </p:nvSpPr>
        <p:spPr>
          <a:xfrm>
            <a:off x="1235691" y="4527201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Decoder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DD745E48-0D06-7ED5-B9E0-9371E7EB8FEE}"/>
              </a:ext>
            </a:extLst>
          </p:cNvPr>
          <p:cNvGrpSpPr/>
          <p:nvPr/>
        </p:nvGrpSpPr>
        <p:grpSpPr>
          <a:xfrm>
            <a:off x="261257" y="2399410"/>
            <a:ext cx="11837497" cy="1908586"/>
            <a:chOff x="261257" y="2399410"/>
            <a:chExt cx="11837497" cy="190858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4905FF3-1DA8-6F4E-CAE7-E3F4148A82A5}"/>
                </a:ext>
              </a:extLst>
            </p:cNvPr>
            <p:cNvSpPr/>
            <p:nvPr/>
          </p:nvSpPr>
          <p:spPr>
            <a:xfrm>
              <a:off x="261257" y="2599814"/>
              <a:ext cx="1219200" cy="903514"/>
            </a:xfrm>
            <a:prstGeom prst="rect">
              <a:avLst/>
            </a:prstGeom>
            <a:solidFill>
              <a:schemeClr val="bg1"/>
            </a:solidFill>
            <a:scene3d>
              <a:camera prst="isometricRightUp"/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I-frame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CADD90F-05C4-BE01-6362-F0C3F765E2D1}"/>
                </a:ext>
              </a:extLst>
            </p:cNvPr>
            <p:cNvSpPr/>
            <p:nvPr/>
          </p:nvSpPr>
          <p:spPr>
            <a:xfrm>
              <a:off x="588850" y="2635192"/>
              <a:ext cx="1219200" cy="903514"/>
            </a:xfrm>
            <a:prstGeom prst="rect">
              <a:avLst/>
            </a:prstGeom>
            <a:solidFill>
              <a:schemeClr val="bg1"/>
            </a:solidFill>
            <a:scene3d>
              <a:camera prst="isometricRightUp"/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I-frame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05A01D8-22C5-7748-8F0F-9995B8767CC7}"/>
                </a:ext>
              </a:extLst>
            </p:cNvPr>
            <p:cNvSpPr/>
            <p:nvPr/>
          </p:nvSpPr>
          <p:spPr>
            <a:xfrm>
              <a:off x="870857" y="2670570"/>
              <a:ext cx="1219200" cy="903514"/>
            </a:xfrm>
            <a:prstGeom prst="rect">
              <a:avLst/>
            </a:prstGeom>
            <a:solidFill>
              <a:schemeClr val="bg1"/>
            </a:solidFill>
            <a:scene3d>
              <a:camera prst="isometricRightUp"/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I-frame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A93EEB15-BE02-C59D-57D7-A4740842B03A}"/>
                </a:ext>
              </a:extLst>
            </p:cNvPr>
            <p:cNvCxnSpPr/>
            <p:nvPr/>
          </p:nvCxnSpPr>
          <p:spPr>
            <a:xfrm>
              <a:off x="2090057" y="3073342"/>
              <a:ext cx="95794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8" name="Picture 2" descr="Block Diagram of JPEG Encoder [18]">
              <a:extLst>
                <a:ext uri="{FF2B5EF4-FFF2-40B4-BE49-F238E27FC236}">
                  <a16:creationId xmlns:a16="http://schemas.microsoft.com/office/drawing/2014/main" id="{B4591A5D-D321-E439-AADD-5100F900544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7117"/>
            <a:stretch/>
          </p:blipFill>
          <p:spPr bwMode="auto">
            <a:xfrm>
              <a:off x="3177336" y="2399411"/>
              <a:ext cx="6145998" cy="18653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6AC2F76C-3A2C-BFEE-9F70-9A4C2C24B912}"/>
                </a:ext>
              </a:extLst>
            </p:cNvPr>
            <p:cNvGrpSpPr/>
            <p:nvPr/>
          </p:nvGrpSpPr>
          <p:grpSpPr>
            <a:xfrm>
              <a:off x="5498395" y="2399410"/>
              <a:ext cx="6600359" cy="1908586"/>
              <a:chOff x="4709462" y="2265173"/>
              <a:chExt cx="6600359" cy="1908586"/>
            </a:xfrm>
          </p:grpSpPr>
          <p:pic>
            <p:nvPicPr>
              <p:cNvPr id="30" name="Picture 2" descr="Block Diagram of JPEG Encoder [18]">
                <a:extLst>
                  <a:ext uri="{FF2B5EF4-FFF2-40B4-BE49-F238E27FC236}">
                    <a16:creationId xmlns:a16="http://schemas.microsoft.com/office/drawing/2014/main" id="{FADD1F57-EDA0-17EC-D52D-064072AB3FE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2571"/>
              <a:stretch/>
            </p:blipFill>
            <p:spPr bwMode="auto">
              <a:xfrm>
                <a:off x="8534401" y="2265173"/>
                <a:ext cx="2775420" cy="18653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7FC52285-3ACC-EB35-3880-FF03C768351E}"/>
                  </a:ext>
                </a:extLst>
              </p:cNvPr>
              <p:cNvGrpSpPr/>
              <p:nvPr/>
            </p:nvGrpSpPr>
            <p:grpSpPr>
              <a:xfrm>
                <a:off x="4709462" y="2611515"/>
                <a:ext cx="3743501" cy="1562244"/>
                <a:chOff x="4709462" y="2611515"/>
                <a:chExt cx="3743501" cy="1562244"/>
              </a:xfrm>
            </p:grpSpPr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FB2B19CF-BF43-7FE2-FE4A-190B5839F26F}"/>
                    </a:ext>
                  </a:extLst>
                </p:cNvPr>
                <p:cNvSpPr/>
                <p:nvPr/>
              </p:nvSpPr>
              <p:spPr>
                <a:xfrm>
                  <a:off x="4709462" y="2694428"/>
                  <a:ext cx="643618" cy="293914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b="1" dirty="0"/>
                    <a:t>DCT</a:t>
                  </a:r>
                </a:p>
              </p:txBody>
            </p:sp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973DB4BC-1248-5BEE-A0D6-88D7A9AB9E7A}"/>
                    </a:ext>
                  </a:extLst>
                </p:cNvPr>
                <p:cNvSpPr/>
                <p:nvPr/>
              </p:nvSpPr>
              <p:spPr>
                <a:xfrm>
                  <a:off x="7355533" y="2611515"/>
                  <a:ext cx="775384" cy="39861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b="1" dirty="0"/>
                    <a:t>Zigzag scan</a:t>
                  </a:r>
                </a:p>
              </p:txBody>
            </p:sp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C62AB851-7904-38B4-37A8-8D4898DE1F67}"/>
                    </a:ext>
                  </a:extLst>
                </p:cNvPr>
                <p:cNvSpPr/>
                <p:nvPr/>
              </p:nvSpPr>
              <p:spPr>
                <a:xfrm>
                  <a:off x="7033487" y="3134817"/>
                  <a:ext cx="1419476" cy="1038942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b="1" dirty="0"/>
                </a:p>
              </p:txBody>
            </p:sp>
          </p:grpSp>
        </p:grp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73C932D-3300-9397-4453-F5A0FFBE66CC}"/>
                </a:ext>
              </a:extLst>
            </p:cNvPr>
            <p:cNvSpPr/>
            <p:nvPr/>
          </p:nvSpPr>
          <p:spPr>
            <a:xfrm>
              <a:off x="3120359" y="3492862"/>
              <a:ext cx="1153886" cy="49468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b="1" dirty="0"/>
                <a:t>I-frame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8AA40A9-A40D-6C22-3139-CA70075ADB16}"/>
                </a:ext>
              </a:extLst>
            </p:cNvPr>
            <p:cNvSpPr/>
            <p:nvPr/>
          </p:nvSpPr>
          <p:spPr>
            <a:xfrm>
              <a:off x="10944868" y="3289373"/>
              <a:ext cx="1153886" cy="683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b="1" dirty="0"/>
                <a:t>Compressed I-frame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EDDACA2C-4843-1DC9-A015-A526A26A071D}"/>
              </a:ext>
            </a:extLst>
          </p:cNvPr>
          <p:cNvGrpSpPr/>
          <p:nvPr/>
        </p:nvGrpSpPr>
        <p:grpSpPr>
          <a:xfrm>
            <a:off x="1004089" y="4940660"/>
            <a:ext cx="10772672" cy="1876077"/>
            <a:chOff x="1004089" y="4940660"/>
            <a:chExt cx="10772672" cy="1876077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D0C51F0-550C-4097-A725-87545EF5E2A2}"/>
                </a:ext>
              </a:extLst>
            </p:cNvPr>
            <p:cNvCxnSpPr/>
            <p:nvPr/>
          </p:nvCxnSpPr>
          <p:spPr>
            <a:xfrm>
              <a:off x="8995741" y="5692119"/>
              <a:ext cx="95794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A32495B-6712-36D1-CD7C-C600526BAF14}"/>
                </a:ext>
              </a:extLst>
            </p:cNvPr>
            <p:cNvSpPr/>
            <p:nvPr/>
          </p:nvSpPr>
          <p:spPr>
            <a:xfrm>
              <a:off x="9968711" y="5280702"/>
              <a:ext cx="1219200" cy="903514"/>
            </a:xfrm>
            <a:prstGeom prst="rect">
              <a:avLst/>
            </a:prstGeom>
            <a:solidFill>
              <a:schemeClr val="bg1"/>
            </a:solidFill>
            <a:scene3d>
              <a:camera prst="isometricRightUp"/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I-frame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B86D1B16-821C-FAD0-1E6D-A7A3321A2B37}"/>
                </a:ext>
              </a:extLst>
            </p:cNvPr>
            <p:cNvSpPr/>
            <p:nvPr/>
          </p:nvSpPr>
          <p:spPr>
            <a:xfrm>
              <a:off x="10229968" y="5280702"/>
              <a:ext cx="1219200" cy="903514"/>
            </a:xfrm>
            <a:prstGeom prst="rect">
              <a:avLst/>
            </a:prstGeom>
            <a:solidFill>
              <a:schemeClr val="bg1"/>
            </a:solidFill>
            <a:scene3d>
              <a:camera prst="isometricRightUp"/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I-frame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E6D95C12-1066-76D9-03D1-26A4A2BBB3FA}"/>
                </a:ext>
              </a:extLst>
            </p:cNvPr>
            <p:cNvSpPr/>
            <p:nvPr/>
          </p:nvSpPr>
          <p:spPr>
            <a:xfrm>
              <a:off x="10557561" y="5316080"/>
              <a:ext cx="1219200" cy="903514"/>
            </a:xfrm>
            <a:prstGeom prst="rect">
              <a:avLst/>
            </a:prstGeom>
            <a:solidFill>
              <a:schemeClr val="bg1"/>
            </a:solidFill>
            <a:scene3d>
              <a:camera prst="isometricRightUp"/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I-frame</a:t>
              </a:r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ED60FC1F-3C2D-1E5A-2CAF-656298223E22}"/>
                </a:ext>
              </a:extLst>
            </p:cNvPr>
            <p:cNvGrpSpPr/>
            <p:nvPr/>
          </p:nvGrpSpPr>
          <p:grpSpPr>
            <a:xfrm>
              <a:off x="1004089" y="4940660"/>
              <a:ext cx="8095149" cy="1876077"/>
              <a:chOff x="3977040" y="4819056"/>
              <a:chExt cx="7285852" cy="1616761"/>
            </a:xfrm>
          </p:grpSpPr>
          <p:pic>
            <p:nvPicPr>
              <p:cNvPr id="36" name="Picture 4" descr="Block Diagram of JPEG Decoder">
                <a:extLst>
                  <a:ext uri="{FF2B5EF4-FFF2-40B4-BE49-F238E27FC236}">
                    <a16:creationId xmlns:a16="http://schemas.microsoft.com/office/drawing/2014/main" id="{B3DDBA74-0C30-E64B-5144-C807DB301EF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9968" t="55099" r="47909" b="32650"/>
              <a:stretch/>
            </p:blipFill>
            <p:spPr bwMode="auto">
              <a:xfrm>
                <a:off x="7260771" y="5653663"/>
                <a:ext cx="531652" cy="2130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7" name="Picture 4" descr="Block Diagram of JPEG Decoder">
                <a:extLst>
                  <a:ext uri="{FF2B5EF4-FFF2-40B4-BE49-F238E27FC236}">
                    <a16:creationId xmlns:a16="http://schemas.microsoft.com/office/drawing/2014/main" id="{52A3CB49-DBDB-58C7-1520-82EF4A7B79C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9968" t="55099" r="47909" b="32650"/>
              <a:stretch/>
            </p:blipFill>
            <p:spPr bwMode="auto">
              <a:xfrm>
                <a:off x="6729119" y="5653663"/>
                <a:ext cx="531652" cy="2130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8" name="Picture 4" descr="Block Diagram of JPEG Decoder">
                <a:extLst>
                  <a:ext uri="{FF2B5EF4-FFF2-40B4-BE49-F238E27FC236}">
                    <a16:creationId xmlns:a16="http://schemas.microsoft.com/office/drawing/2014/main" id="{FE8EC62E-9B50-4998-E02F-527DE024CDD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7301" r="53445"/>
              <a:stretch/>
            </p:blipFill>
            <p:spPr bwMode="auto">
              <a:xfrm>
                <a:off x="3977040" y="4824103"/>
                <a:ext cx="2752079" cy="16117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9" name="Picture 2" descr="Block Diagram of JPEG Encoder [18]">
                <a:extLst>
                  <a:ext uri="{FF2B5EF4-FFF2-40B4-BE49-F238E27FC236}">
                    <a16:creationId xmlns:a16="http://schemas.microsoft.com/office/drawing/2014/main" id="{34A2BFBF-B875-6D4D-78F2-56D925E1897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5035" t="2415" r="17287" b="52803"/>
              <a:stretch/>
            </p:blipFill>
            <p:spPr bwMode="auto">
              <a:xfrm>
                <a:off x="6646559" y="4927727"/>
                <a:ext cx="1310898" cy="83531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0" name="Picture 4" descr="Block Diagram of JPEG Decoder">
                <a:extLst>
                  <a:ext uri="{FF2B5EF4-FFF2-40B4-BE49-F238E27FC236}">
                    <a16:creationId xmlns:a16="http://schemas.microsoft.com/office/drawing/2014/main" id="{A66CDA3D-7006-86AE-64CF-10E6E1D6694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0949" t="6892" r="-2050" b="409"/>
              <a:stretch/>
            </p:blipFill>
            <p:spPr bwMode="auto">
              <a:xfrm>
                <a:off x="7650905" y="4819056"/>
                <a:ext cx="3611987" cy="16117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3828F940-854C-0A21-696B-C95ED440FCE0}"/>
                  </a:ext>
                </a:extLst>
              </p:cNvPr>
              <p:cNvSpPr/>
              <p:nvPr/>
            </p:nvSpPr>
            <p:spPr>
              <a:xfrm>
                <a:off x="6780259" y="5190340"/>
                <a:ext cx="775384" cy="50403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/>
                  <a:t>Inverse Zigzag scan</a:t>
                </a:r>
              </a:p>
            </p:txBody>
          </p:sp>
        </p:grp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D6314BE4-712F-D6C5-2DF3-172DF2C138B4}"/>
                </a:ext>
              </a:extLst>
            </p:cNvPr>
            <p:cNvSpPr/>
            <p:nvPr/>
          </p:nvSpPr>
          <p:spPr>
            <a:xfrm>
              <a:off x="1164771" y="5994759"/>
              <a:ext cx="1153886" cy="49468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b="1" dirty="0"/>
                <a:t>Compressed I-frame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8ACF24D-13DA-24F0-C041-62E164C3D99E}"/>
                </a:ext>
              </a:extLst>
            </p:cNvPr>
            <p:cNvSpPr/>
            <p:nvPr/>
          </p:nvSpPr>
          <p:spPr>
            <a:xfrm>
              <a:off x="7933774" y="6214580"/>
              <a:ext cx="1153886" cy="49468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b="1" dirty="0"/>
                <a:t>Recovered</a:t>
              </a:r>
            </a:p>
            <a:p>
              <a:pPr algn="ctr"/>
              <a:r>
                <a:rPr lang="en-US" sz="1200" b="1" dirty="0"/>
                <a:t> I-frame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655660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6202B-9F3C-84BA-BD35-17D1BAD5A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0485" y="131411"/>
            <a:ext cx="8886884" cy="953669"/>
          </a:xfrm>
        </p:spPr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Evaluation: Rate-Distortion Curve</a:t>
            </a:r>
          </a:p>
        </p:txBody>
      </p:sp>
      <p:pic>
        <p:nvPicPr>
          <p:cNvPr id="5" name="Content Placeholder 4" descr="A picture containing line, plot, diagram, slope&#10;&#10;Description automatically generated">
            <a:extLst>
              <a:ext uri="{FF2B5EF4-FFF2-40B4-BE49-F238E27FC236}">
                <a16:creationId xmlns:a16="http://schemas.microsoft.com/office/drawing/2014/main" id="{C4D4DA96-133B-86E3-47E5-765AD29B89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3249" r="5402" b="4195"/>
          <a:stretch/>
        </p:blipFill>
        <p:spPr>
          <a:xfrm>
            <a:off x="611037" y="1674174"/>
            <a:ext cx="10969926" cy="5183826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C56DBA1-3D89-9043-2417-CCDB2EA306FF}"/>
              </a:ext>
            </a:extLst>
          </p:cNvPr>
          <p:cNvSpPr txBox="1"/>
          <p:nvPr/>
        </p:nvSpPr>
        <p:spPr>
          <a:xfrm>
            <a:off x="620485" y="1304402"/>
            <a:ext cx="30678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PSNR vs. </a:t>
            </a:r>
            <a:r>
              <a:rPr lang="en-US" dirty="0" err="1"/>
              <a:t>BitsPerSecond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45860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B42DB9-682C-AF11-9E56-36EC434019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6857" y="274351"/>
            <a:ext cx="8886884" cy="624350"/>
          </a:xfrm>
        </p:spPr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Evaluation: Subjective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3F9F1FA-45C5-91FF-6FA8-94C948F5B9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82761" y="958623"/>
            <a:ext cx="7426477" cy="2825627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2CFC20D-1E2A-B6A0-9C57-3EDE470FFD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2761" y="3916064"/>
            <a:ext cx="7426477" cy="2808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9417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2E4FD0-09FA-0239-2FAF-73EE8942FC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599384"/>
            <a:ext cx="8886884" cy="953669"/>
          </a:xfrm>
        </p:spPr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Video Codec (I-frames &amp; D-frames GOP)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8EFA249-EE6B-0E84-D170-79133470EB50}"/>
              </a:ext>
            </a:extLst>
          </p:cNvPr>
          <p:cNvSpPr txBox="1"/>
          <p:nvPr/>
        </p:nvSpPr>
        <p:spPr>
          <a:xfrm>
            <a:off x="1235691" y="1751236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Encoder</a:t>
            </a:r>
          </a:p>
        </p:txBody>
      </p:sp>
      <p:pic>
        <p:nvPicPr>
          <p:cNvPr id="28" name="Content Placeholder 4" descr="A screenshot of a phone&#10;&#10;Description automatically generated with medium confidence">
            <a:extLst>
              <a:ext uri="{FF2B5EF4-FFF2-40B4-BE49-F238E27FC236}">
                <a16:creationId xmlns:a16="http://schemas.microsoft.com/office/drawing/2014/main" id="{752374C3-4844-3C32-8E14-5A509F2B58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60153" y="2964410"/>
            <a:ext cx="9102240" cy="3318113"/>
          </a:xfr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3609BE64-2265-399C-8D47-8EE8A13E056F}"/>
              </a:ext>
            </a:extLst>
          </p:cNvPr>
          <p:cNvSpPr/>
          <p:nvPr/>
        </p:nvSpPr>
        <p:spPr>
          <a:xfrm>
            <a:off x="-131650" y="2771868"/>
            <a:ext cx="1219200" cy="903514"/>
          </a:xfrm>
          <a:prstGeom prst="rect">
            <a:avLst/>
          </a:prstGeom>
          <a:solidFill>
            <a:srgbClr val="FF0000"/>
          </a:solidFill>
          <a:scene3d>
            <a:camera prst="isometricRightUp"/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I-frame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7A2FD20-E79C-5385-6CA9-694A929FD4EC}"/>
              </a:ext>
            </a:extLst>
          </p:cNvPr>
          <p:cNvSpPr/>
          <p:nvPr/>
        </p:nvSpPr>
        <p:spPr>
          <a:xfrm>
            <a:off x="129607" y="2771868"/>
            <a:ext cx="1219200" cy="903514"/>
          </a:xfrm>
          <a:prstGeom prst="rect">
            <a:avLst/>
          </a:prstGeom>
          <a:solidFill>
            <a:schemeClr val="bg1"/>
          </a:solidFill>
          <a:scene3d>
            <a:camera prst="isometricRightUp"/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D-frame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35288F6-B486-8DAF-173E-E396FCE7446C}"/>
              </a:ext>
            </a:extLst>
          </p:cNvPr>
          <p:cNvSpPr/>
          <p:nvPr/>
        </p:nvSpPr>
        <p:spPr>
          <a:xfrm>
            <a:off x="457200" y="2807246"/>
            <a:ext cx="1219200" cy="903514"/>
          </a:xfrm>
          <a:prstGeom prst="rect">
            <a:avLst/>
          </a:prstGeom>
          <a:solidFill>
            <a:schemeClr val="bg1"/>
          </a:solidFill>
          <a:scene3d>
            <a:camera prst="isometricRightUp"/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D-frame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7EABAA3-4941-5C18-439A-75448F2CE176}"/>
              </a:ext>
            </a:extLst>
          </p:cNvPr>
          <p:cNvSpPr/>
          <p:nvPr/>
        </p:nvSpPr>
        <p:spPr>
          <a:xfrm>
            <a:off x="739207" y="2842624"/>
            <a:ext cx="1219200" cy="903514"/>
          </a:xfrm>
          <a:prstGeom prst="rect">
            <a:avLst/>
          </a:prstGeom>
          <a:solidFill>
            <a:srgbClr val="FF0000"/>
          </a:solidFill>
          <a:scene3d>
            <a:camera prst="isometricRightUp"/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I-frame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CF6CD38-81EA-A44D-1B3D-02FFCE8F0C1A}"/>
              </a:ext>
            </a:extLst>
          </p:cNvPr>
          <p:cNvCxnSpPr>
            <a:cxnSpLocks/>
          </p:cNvCxnSpPr>
          <p:nvPr/>
        </p:nvCxnSpPr>
        <p:spPr>
          <a:xfrm>
            <a:off x="2443163" y="3245396"/>
            <a:ext cx="47318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EF500291-EF73-C425-224E-7612A7BBE50D}"/>
              </a:ext>
            </a:extLst>
          </p:cNvPr>
          <p:cNvSpPr/>
          <p:nvPr/>
        </p:nvSpPr>
        <p:spPr>
          <a:xfrm>
            <a:off x="1000464" y="2843304"/>
            <a:ext cx="1219200" cy="903514"/>
          </a:xfrm>
          <a:prstGeom prst="rect">
            <a:avLst/>
          </a:prstGeom>
          <a:solidFill>
            <a:schemeClr val="bg1"/>
          </a:solidFill>
          <a:scene3d>
            <a:camera prst="isometricRightUp"/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D-frame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FA2945D-079A-EC83-D1BA-27606F29734F}"/>
              </a:ext>
            </a:extLst>
          </p:cNvPr>
          <p:cNvSpPr/>
          <p:nvPr/>
        </p:nvSpPr>
        <p:spPr>
          <a:xfrm>
            <a:off x="1328057" y="2878682"/>
            <a:ext cx="1219200" cy="903514"/>
          </a:xfrm>
          <a:prstGeom prst="rect">
            <a:avLst/>
          </a:prstGeom>
          <a:solidFill>
            <a:schemeClr val="bg1"/>
          </a:solidFill>
          <a:scene3d>
            <a:camera prst="isometricRightUp"/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D-frame</a:t>
            </a:r>
          </a:p>
        </p:txBody>
      </p:sp>
    </p:spTree>
    <p:extLst>
      <p:ext uri="{BB962C8B-B14F-4D97-AF65-F5344CB8AC3E}">
        <p14:creationId xmlns:p14="http://schemas.microsoft.com/office/powerpoint/2010/main" val="279760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2E4FD0-09FA-0239-2FAF-73EE8942FC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599384"/>
            <a:ext cx="8886884" cy="953669"/>
          </a:xfrm>
        </p:spPr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Video Codec (I-frames &amp; D-frames GOP)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8EFA249-EE6B-0E84-D170-79133470EB50}"/>
              </a:ext>
            </a:extLst>
          </p:cNvPr>
          <p:cNvSpPr txBox="1"/>
          <p:nvPr/>
        </p:nvSpPr>
        <p:spPr>
          <a:xfrm>
            <a:off x="1235691" y="1751236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Decoder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0572C32-FD92-D077-59A5-5B6BD2043D63}"/>
              </a:ext>
            </a:extLst>
          </p:cNvPr>
          <p:cNvSpPr/>
          <p:nvPr/>
        </p:nvSpPr>
        <p:spPr>
          <a:xfrm>
            <a:off x="9621950" y="3196930"/>
            <a:ext cx="1219200" cy="903514"/>
          </a:xfrm>
          <a:prstGeom prst="rect">
            <a:avLst/>
          </a:prstGeom>
          <a:solidFill>
            <a:srgbClr val="FF0000"/>
          </a:solidFill>
          <a:scene3d>
            <a:camera prst="isometricRightUp"/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I-frame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5F58035-F203-D701-AC4F-9620DAE8E3E5}"/>
              </a:ext>
            </a:extLst>
          </p:cNvPr>
          <p:cNvSpPr/>
          <p:nvPr/>
        </p:nvSpPr>
        <p:spPr>
          <a:xfrm>
            <a:off x="9883207" y="3196930"/>
            <a:ext cx="1219200" cy="903514"/>
          </a:xfrm>
          <a:prstGeom prst="rect">
            <a:avLst/>
          </a:prstGeom>
          <a:solidFill>
            <a:schemeClr val="bg1"/>
          </a:solidFill>
          <a:scene3d>
            <a:camera prst="isometricRightUp"/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D-frame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8C13043-281D-FED1-28B1-1743BE6C501E}"/>
              </a:ext>
            </a:extLst>
          </p:cNvPr>
          <p:cNvSpPr/>
          <p:nvPr/>
        </p:nvSpPr>
        <p:spPr>
          <a:xfrm>
            <a:off x="10210800" y="3232308"/>
            <a:ext cx="1219200" cy="903514"/>
          </a:xfrm>
          <a:prstGeom prst="rect">
            <a:avLst/>
          </a:prstGeom>
          <a:solidFill>
            <a:schemeClr val="bg1"/>
          </a:solidFill>
          <a:scene3d>
            <a:camera prst="isometricRightUp"/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D-frame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7545C25-E89D-E994-EE75-2867E6F36126}"/>
              </a:ext>
            </a:extLst>
          </p:cNvPr>
          <p:cNvSpPr/>
          <p:nvPr/>
        </p:nvSpPr>
        <p:spPr>
          <a:xfrm>
            <a:off x="10492807" y="3267686"/>
            <a:ext cx="1219200" cy="903514"/>
          </a:xfrm>
          <a:prstGeom prst="rect">
            <a:avLst/>
          </a:prstGeom>
          <a:solidFill>
            <a:srgbClr val="FF0000"/>
          </a:solidFill>
          <a:scene3d>
            <a:camera prst="isometricRightUp"/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I-frame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0725C88-864D-3CD9-69E8-276FEE7F5753}"/>
              </a:ext>
            </a:extLst>
          </p:cNvPr>
          <p:cNvCxnSpPr>
            <a:cxnSpLocks/>
          </p:cNvCxnSpPr>
          <p:nvPr/>
        </p:nvCxnSpPr>
        <p:spPr>
          <a:xfrm>
            <a:off x="9251721" y="3473995"/>
            <a:ext cx="47318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D7ED3E9B-668C-8792-BE25-27080290BB0B}"/>
              </a:ext>
            </a:extLst>
          </p:cNvPr>
          <p:cNvSpPr/>
          <p:nvPr/>
        </p:nvSpPr>
        <p:spPr>
          <a:xfrm>
            <a:off x="10754064" y="3268366"/>
            <a:ext cx="1219200" cy="903514"/>
          </a:xfrm>
          <a:prstGeom prst="rect">
            <a:avLst/>
          </a:prstGeom>
          <a:solidFill>
            <a:schemeClr val="bg1"/>
          </a:solidFill>
          <a:scene3d>
            <a:camera prst="isometricRightUp"/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D-frame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90EF617-FF33-EF93-900D-CE0C244AE769}"/>
              </a:ext>
            </a:extLst>
          </p:cNvPr>
          <p:cNvSpPr/>
          <p:nvPr/>
        </p:nvSpPr>
        <p:spPr>
          <a:xfrm>
            <a:off x="11081657" y="3303744"/>
            <a:ext cx="1219200" cy="903514"/>
          </a:xfrm>
          <a:prstGeom prst="rect">
            <a:avLst/>
          </a:prstGeom>
          <a:solidFill>
            <a:schemeClr val="bg1"/>
          </a:solidFill>
          <a:scene3d>
            <a:camera prst="isometricRightUp"/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D-frame</a:t>
            </a:r>
          </a:p>
        </p:txBody>
      </p:sp>
      <p:pic>
        <p:nvPicPr>
          <p:cNvPr id="12" name="Content Placeholder 18" descr="A picture containing screenshot, line, black, text&#10;&#10;Description automatically generated">
            <a:extLst>
              <a:ext uri="{FF2B5EF4-FFF2-40B4-BE49-F238E27FC236}">
                <a16:creationId xmlns:a16="http://schemas.microsoft.com/office/drawing/2014/main" id="{6FAA3FAE-3771-0A00-B7E8-601662B8F3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8071" y="3186044"/>
            <a:ext cx="8883650" cy="1363978"/>
          </a:xfrm>
        </p:spPr>
      </p:pic>
    </p:spTree>
    <p:extLst>
      <p:ext uri="{BB962C8B-B14F-4D97-AF65-F5344CB8AC3E}">
        <p14:creationId xmlns:p14="http://schemas.microsoft.com/office/powerpoint/2010/main" val="39437260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6202B-9F3C-84BA-BD35-17D1BAD5A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832" y="131411"/>
            <a:ext cx="8886884" cy="953669"/>
          </a:xfrm>
        </p:spPr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Evaluation: Rate-Distortion Curve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56DBA1-3D89-9043-2417-CCDB2EA306FF}"/>
              </a:ext>
            </a:extLst>
          </p:cNvPr>
          <p:cNvSpPr txBox="1"/>
          <p:nvPr/>
        </p:nvSpPr>
        <p:spPr>
          <a:xfrm>
            <a:off x="920832" y="1307261"/>
            <a:ext cx="6897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PSNR vs. </a:t>
            </a:r>
            <a:r>
              <a:rPr lang="en-US" dirty="0" err="1"/>
              <a:t>BitsPerSecond</a:t>
            </a:r>
            <a:r>
              <a:rPr lang="en-US" dirty="0"/>
              <a:t> for different GOP sizes</a:t>
            </a:r>
          </a:p>
        </p:txBody>
      </p:sp>
      <p:pic>
        <p:nvPicPr>
          <p:cNvPr id="10" name="Content Placeholder 4" descr="A picture containing text, screenshot, line, diagram&#10;&#10;Description automatically generated">
            <a:extLst>
              <a:ext uri="{FF2B5EF4-FFF2-40B4-BE49-F238E27FC236}">
                <a16:creationId xmlns:a16="http://schemas.microsoft.com/office/drawing/2014/main" id="{50FB4575-BCD5-BF0C-AE16-636DDE17F1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3250" r="4829" b="4249"/>
          <a:stretch/>
        </p:blipFill>
        <p:spPr>
          <a:xfrm>
            <a:off x="247497" y="1956832"/>
            <a:ext cx="11697006" cy="4769757"/>
          </a:xfrm>
        </p:spPr>
      </p:pic>
    </p:spTree>
    <p:extLst>
      <p:ext uri="{BB962C8B-B14F-4D97-AF65-F5344CB8AC3E}">
        <p14:creationId xmlns:p14="http://schemas.microsoft.com/office/powerpoint/2010/main" val="28720748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28F4E3-DA1D-BB98-436D-DAF4F0A96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Image Codec</a:t>
            </a:r>
          </a:p>
        </p:txBody>
      </p:sp>
      <p:pic>
        <p:nvPicPr>
          <p:cNvPr id="1026" name="Picture 2" descr="Block Diagram of JPEG Encoder [18]">
            <a:extLst>
              <a:ext uri="{FF2B5EF4-FFF2-40B4-BE49-F238E27FC236}">
                <a16:creationId xmlns:a16="http://schemas.microsoft.com/office/drawing/2014/main" id="{2B2FFE72-180F-AEDF-AC4B-2BA3B39DF58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117"/>
          <a:stretch/>
        </p:blipFill>
        <p:spPr bwMode="auto">
          <a:xfrm>
            <a:off x="2388403" y="2265174"/>
            <a:ext cx="6145998" cy="1865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A4BB7AB-09A8-1220-6EA8-C7E32EF22BE8}"/>
              </a:ext>
            </a:extLst>
          </p:cNvPr>
          <p:cNvSpPr txBox="1"/>
          <p:nvPr/>
        </p:nvSpPr>
        <p:spPr>
          <a:xfrm>
            <a:off x="1066800" y="2841385"/>
            <a:ext cx="1306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Encoder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46C67A-D92E-150B-4EF0-4C4E8DDD4115}"/>
              </a:ext>
            </a:extLst>
          </p:cNvPr>
          <p:cNvSpPr txBox="1"/>
          <p:nvPr/>
        </p:nvSpPr>
        <p:spPr>
          <a:xfrm>
            <a:off x="1066800" y="5346816"/>
            <a:ext cx="1112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Decoder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CF30BE-54E5-98B3-ABDA-077350EF421A}"/>
              </a:ext>
            </a:extLst>
          </p:cNvPr>
          <p:cNvSpPr txBox="1"/>
          <p:nvPr/>
        </p:nvSpPr>
        <p:spPr>
          <a:xfrm>
            <a:off x="0" y="6667023"/>
            <a:ext cx="83535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Source : https://</a:t>
            </a:r>
            <a:r>
              <a:rPr lang="en-US" sz="1000" dirty="0" err="1"/>
              <a:t>www.researchgate.net</a:t>
            </a:r>
            <a:r>
              <a:rPr lang="en-US" sz="1000" dirty="0"/>
              <a:t>/publication/276198827_A_New_Hybrid_JPEG_Symbol_Reduction_Image_Compression_Technique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3D758F6-9FC5-5FBC-1370-D5D6E2DCFDA2}"/>
              </a:ext>
            </a:extLst>
          </p:cNvPr>
          <p:cNvGrpSpPr/>
          <p:nvPr/>
        </p:nvGrpSpPr>
        <p:grpSpPr>
          <a:xfrm>
            <a:off x="4709462" y="2265173"/>
            <a:ext cx="6600359" cy="1908586"/>
            <a:chOff x="4709462" y="2265173"/>
            <a:chExt cx="6600359" cy="1908586"/>
          </a:xfrm>
        </p:grpSpPr>
        <p:pic>
          <p:nvPicPr>
            <p:cNvPr id="9" name="Picture 2" descr="Block Diagram of JPEG Encoder [18]">
              <a:extLst>
                <a:ext uri="{FF2B5EF4-FFF2-40B4-BE49-F238E27FC236}">
                  <a16:creationId xmlns:a16="http://schemas.microsoft.com/office/drawing/2014/main" id="{4C13574D-24C2-7AFE-0A8C-F20396F0300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571"/>
            <a:stretch/>
          </p:blipFill>
          <p:spPr bwMode="auto">
            <a:xfrm>
              <a:off x="8534401" y="2265173"/>
              <a:ext cx="2775420" cy="18653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140A8FA0-2004-F5A4-57C8-146270567EF8}"/>
                </a:ext>
              </a:extLst>
            </p:cNvPr>
            <p:cNvGrpSpPr/>
            <p:nvPr/>
          </p:nvGrpSpPr>
          <p:grpSpPr>
            <a:xfrm>
              <a:off x="4709462" y="2611515"/>
              <a:ext cx="3743501" cy="1562244"/>
              <a:chOff x="4709462" y="2611515"/>
              <a:chExt cx="3743501" cy="1562244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C945986-0850-0512-5969-7CBFCC389508}"/>
                  </a:ext>
                </a:extLst>
              </p:cNvPr>
              <p:cNvSpPr/>
              <p:nvPr/>
            </p:nvSpPr>
            <p:spPr>
              <a:xfrm>
                <a:off x="4709462" y="2694428"/>
                <a:ext cx="643618" cy="29391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/>
                  <a:t>DCT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3FFD7F69-9C20-A5F8-7B6F-2093C85AA057}"/>
                  </a:ext>
                </a:extLst>
              </p:cNvPr>
              <p:cNvSpPr/>
              <p:nvPr/>
            </p:nvSpPr>
            <p:spPr>
              <a:xfrm>
                <a:off x="7355533" y="2611515"/>
                <a:ext cx="775384" cy="39861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/>
                  <a:t>Zigzag scan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91677F2B-975C-469D-D63E-C76AC7C117B2}"/>
                  </a:ext>
                </a:extLst>
              </p:cNvPr>
              <p:cNvSpPr/>
              <p:nvPr/>
            </p:nvSpPr>
            <p:spPr>
              <a:xfrm>
                <a:off x="7033487" y="3134817"/>
                <a:ext cx="1419476" cy="103894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b="1" dirty="0"/>
              </a:p>
            </p:txBody>
          </p:sp>
        </p:grp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5508E39-29B0-52D1-9699-658EC6BEA4A0}"/>
              </a:ext>
            </a:extLst>
          </p:cNvPr>
          <p:cNvGrpSpPr/>
          <p:nvPr/>
        </p:nvGrpSpPr>
        <p:grpSpPr>
          <a:xfrm>
            <a:off x="2909323" y="4604553"/>
            <a:ext cx="8095149" cy="1876077"/>
            <a:chOff x="3977040" y="4819056"/>
            <a:chExt cx="7285852" cy="1616761"/>
          </a:xfrm>
        </p:grpSpPr>
        <p:pic>
          <p:nvPicPr>
            <p:cNvPr id="15" name="Picture 4" descr="Block Diagram of JPEG Decoder">
              <a:extLst>
                <a:ext uri="{FF2B5EF4-FFF2-40B4-BE49-F238E27FC236}">
                  <a16:creationId xmlns:a16="http://schemas.microsoft.com/office/drawing/2014/main" id="{FC2085CA-D18B-CDC3-83D0-CE985F02314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968" t="55099" r="47909" b="32650"/>
            <a:stretch/>
          </p:blipFill>
          <p:spPr bwMode="auto">
            <a:xfrm>
              <a:off x="7260771" y="5653663"/>
              <a:ext cx="531652" cy="2130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4" descr="Block Diagram of JPEG Decoder">
              <a:extLst>
                <a:ext uri="{FF2B5EF4-FFF2-40B4-BE49-F238E27FC236}">
                  <a16:creationId xmlns:a16="http://schemas.microsoft.com/office/drawing/2014/main" id="{C5006C4D-674F-4850-7125-42541DB007B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968" t="55099" r="47909" b="32650"/>
            <a:stretch/>
          </p:blipFill>
          <p:spPr bwMode="auto">
            <a:xfrm>
              <a:off x="6729119" y="5653663"/>
              <a:ext cx="531652" cy="2130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Block Diagram of JPEG Decoder">
              <a:extLst>
                <a:ext uri="{FF2B5EF4-FFF2-40B4-BE49-F238E27FC236}">
                  <a16:creationId xmlns:a16="http://schemas.microsoft.com/office/drawing/2014/main" id="{09B45B31-3484-FB52-5F01-5D4032EFF83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301" r="53445"/>
            <a:stretch/>
          </p:blipFill>
          <p:spPr bwMode="auto">
            <a:xfrm>
              <a:off x="3977040" y="4824103"/>
              <a:ext cx="2752079" cy="16117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2" descr="Block Diagram of JPEG Encoder [18]">
              <a:extLst>
                <a:ext uri="{FF2B5EF4-FFF2-40B4-BE49-F238E27FC236}">
                  <a16:creationId xmlns:a16="http://schemas.microsoft.com/office/drawing/2014/main" id="{99CE249D-21C3-7751-4407-93222D83ECF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035" t="2415" r="17287" b="52803"/>
            <a:stretch/>
          </p:blipFill>
          <p:spPr bwMode="auto">
            <a:xfrm>
              <a:off x="6646559" y="4927727"/>
              <a:ext cx="1310898" cy="8353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4" descr="Block Diagram of JPEG Decoder">
              <a:extLst>
                <a:ext uri="{FF2B5EF4-FFF2-40B4-BE49-F238E27FC236}">
                  <a16:creationId xmlns:a16="http://schemas.microsoft.com/office/drawing/2014/main" id="{66F31E15-7962-BE1F-0399-B6A5E1475D1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949" t="6892" r="-2050" b="409"/>
            <a:stretch/>
          </p:blipFill>
          <p:spPr bwMode="auto">
            <a:xfrm>
              <a:off x="7650905" y="4819056"/>
              <a:ext cx="3611987" cy="16117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0BED288-A58E-4F94-2085-F2CF4D52FBBB}"/>
                </a:ext>
              </a:extLst>
            </p:cNvPr>
            <p:cNvSpPr/>
            <p:nvPr/>
          </p:nvSpPr>
          <p:spPr>
            <a:xfrm>
              <a:off x="6780259" y="5190340"/>
              <a:ext cx="775384" cy="50403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b="1" dirty="0"/>
                <a:t>Inverse Zigzag scan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647598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6202B-9F3C-84BA-BD35-17D1BAD5A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832" y="131411"/>
            <a:ext cx="8886884" cy="953669"/>
          </a:xfrm>
        </p:spPr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Evaluation: Rate-Distortion Curve of GOP 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56DBA1-3D89-9043-2417-CCDB2EA306FF}"/>
              </a:ext>
            </a:extLst>
          </p:cNvPr>
          <p:cNvSpPr txBox="1"/>
          <p:nvPr/>
        </p:nvSpPr>
        <p:spPr>
          <a:xfrm>
            <a:off x="920832" y="1307261"/>
            <a:ext cx="30678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PSNR vs. </a:t>
            </a:r>
            <a:r>
              <a:rPr lang="en-US" dirty="0" err="1"/>
              <a:t>BitsPerSecond</a:t>
            </a:r>
            <a:endParaRPr lang="en-US" dirty="0"/>
          </a:p>
        </p:txBody>
      </p:sp>
      <p:pic>
        <p:nvPicPr>
          <p:cNvPr id="9" name="Content Placeholder 8" descr="A picture containing text, line, plot, screenshot&#10;&#10;Description automatically generated">
            <a:extLst>
              <a:ext uri="{FF2B5EF4-FFF2-40B4-BE49-F238E27FC236}">
                <a16:creationId xmlns:a16="http://schemas.microsoft.com/office/drawing/2014/main" id="{F6DADB85-ADD7-5C7C-99CE-90561C53FF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3251" r="4891" b="4506"/>
          <a:stretch/>
        </p:blipFill>
        <p:spPr>
          <a:xfrm>
            <a:off x="362857" y="1898774"/>
            <a:ext cx="11756571" cy="4782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8221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B42DB9-682C-AF11-9E56-36EC434019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6857" y="274351"/>
            <a:ext cx="8886884" cy="624350"/>
          </a:xfrm>
        </p:spPr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Evaluation: Subjective</a:t>
            </a:r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1AE31C13-958B-74DC-417B-5AA664FB99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82761" y="898701"/>
            <a:ext cx="7426477" cy="28232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3275988-373B-E096-6ADE-9113AA726F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2761" y="3860801"/>
            <a:ext cx="7436499" cy="2823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0350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52F290-7BB8-39CB-E1E2-EB9C05072A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52234"/>
            <a:ext cx="8886884" cy="953669"/>
          </a:xfrm>
        </p:spPr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Image Codecs Evaluation</a:t>
            </a:r>
          </a:p>
        </p:txBody>
      </p:sp>
      <p:pic>
        <p:nvPicPr>
          <p:cNvPr id="5" name="Content Placeholder 4" descr="A picture containing line, plot, screenshot, slope&#10;&#10;Description automatically generated">
            <a:extLst>
              <a:ext uri="{FF2B5EF4-FFF2-40B4-BE49-F238E27FC236}">
                <a16:creationId xmlns:a16="http://schemas.microsoft.com/office/drawing/2014/main" id="{F85151E4-DDD2-8718-3E8F-39C719D0B6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3447"/>
          <a:stretch/>
        </p:blipFill>
        <p:spPr>
          <a:xfrm>
            <a:off x="136002" y="1806399"/>
            <a:ext cx="11919996" cy="4846337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7738AA3-866D-6B4B-1BDA-02A8C0E595D4}"/>
              </a:ext>
            </a:extLst>
          </p:cNvPr>
          <p:cNvSpPr txBox="1"/>
          <p:nvPr/>
        </p:nvSpPr>
        <p:spPr>
          <a:xfrm>
            <a:off x="1066800" y="1221485"/>
            <a:ext cx="3253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PSNR vs. File Size</a:t>
            </a:r>
          </a:p>
        </p:txBody>
      </p:sp>
    </p:spTree>
    <p:extLst>
      <p:ext uri="{BB962C8B-B14F-4D97-AF65-F5344CB8AC3E}">
        <p14:creationId xmlns:p14="http://schemas.microsoft.com/office/powerpoint/2010/main" val="13515450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E6935D-D83D-6085-5ABF-974AE8441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914" y="0"/>
            <a:ext cx="8886884" cy="714183"/>
          </a:xfrm>
        </p:spPr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Image Codecs Evaluation</a:t>
            </a:r>
            <a:endParaRPr lang="en-US" dirty="0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9CED3E06-FD05-C57A-1BAB-C6FF129071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943" b="1583"/>
          <a:stretch/>
        </p:blipFill>
        <p:spPr>
          <a:xfrm>
            <a:off x="2931659" y="768612"/>
            <a:ext cx="6328682" cy="6030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4166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BDA4D6-BA5A-FCFE-E830-ED42EAD29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8358" y="185726"/>
            <a:ext cx="8886884" cy="953669"/>
          </a:xfrm>
        </p:spPr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Video Codecs Evaluation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0478CA-86FD-E016-780A-E6B9ACB78758}"/>
              </a:ext>
            </a:extLst>
          </p:cNvPr>
          <p:cNvSpPr txBox="1"/>
          <p:nvPr/>
        </p:nvSpPr>
        <p:spPr>
          <a:xfrm>
            <a:off x="1068358" y="1301641"/>
            <a:ext cx="30678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PSNR vs. </a:t>
            </a:r>
            <a:r>
              <a:rPr lang="en-US" dirty="0" err="1"/>
              <a:t>BitsPerSecond</a:t>
            </a:r>
            <a:endParaRPr lang="en-US" dirty="0"/>
          </a:p>
        </p:txBody>
      </p:sp>
      <p:pic>
        <p:nvPicPr>
          <p:cNvPr id="9" name="Content Placeholder 8" descr="A picture containing screenshot, text, line, plot&#10;&#10;Description automatically generated">
            <a:extLst>
              <a:ext uri="{FF2B5EF4-FFF2-40B4-BE49-F238E27FC236}">
                <a16:creationId xmlns:a16="http://schemas.microsoft.com/office/drawing/2014/main" id="{A8F21384-EE0A-B12D-376C-8E99BFFDB3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3118" b="4639"/>
          <a:stretch/>
        </p:blipFill>
        <p:spPr>
          <a:xfrm>
            <a:off x="174527" y="1983618"/>
            <a:ext cx="11842946" cy="458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3571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D990A-48B6-B010-CAFB-C61C127C2B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Encoder: Block-based  coding</a:t>
            </a:r>
          </a:p>
        </p:txBody>
      </p:sp>
      <p:pic>
        <p:nvPicPr>
          <p:cNvPr id="5" name="Content Placeholder 4" descr="A person wearing a hat&#10;&#10;Description automatically generated with low confidence">
            <a:extLst>
              <a:ext uri="{FF2B5EF4-FFF2-40B4-BE49-F238E27FC236}">
                <a16:creationId xmlns:a16="http://schemas.microsoft.com/office/drawing/2014/main" id="{4C6EFAE5-4FA7-AB4C-9831-07DB4B0322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77025" y="2200275"/>
            <a:ext cx="3556000" cy="3556000"/>
          </a:xfrm>
        </p:spPr>
      </p:pic>
      <p:pic>
        <p:nvPicPr>
          <p:cNvPr id="7" name="Picture 6" descr="A person wearing a hat&#10;&#10;Description automatically generated with medium confidence">
            <a:extLst>
              <a:ext uri="{FF2B5EF4-FFF2-40B4-BE49-F238E27FC236}">
                <a16:creationId xmlns:a16="http://schemas.microsoft.com/office/drawing/2014/main" id="{937E9296-84EA-5081-0F8D-3F2018557E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2200275"/>
            <a:ext cx="3556000" cy="3556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6084C64-ED90-237B-08CF-BD57F7296410}"/>
              </a:ext>
            </a:extLst>
          </p:cNvPr>
          <p:cNvSpPr txBox="1"/>
          <p:nvPr/>
        </p:nvSpPr>
        <p:spPr>
          <a:xfrm>
            <a:off x="1900238" y="5921159"/>
            <a:ext cx="2600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 image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FDBDBB-0EDC-6554-8E56-554C0B72AC04}"/>
              </a:ext>
            </a:extLst>
          </p:cNvPr>
          <p:cNvSpPr txBox="1"/>
          <p:nvPr/>
        </p:nvSpPr>
        <p:spPr>
          <a:xfrm>
            <a:off x="7353359" y="5921159"/>
            <a:ext cx="2600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8x8 sub-image blocks</a:t>
            </a:r>
          </a:p>
        </p:txBody>
      </p:sp>
    </p:spTree>
    <p:extLst>
      <p:ext uri="{BB962C8B-B14F-4D97-AF65-F5344CB8AC3E}">
        <p14:creationId xmlns:p14="http://schemas.microsoft.com/office/powerpoint/2010/main" val="5155183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7FA4B-B0C5-7A2B-A95B-53C30B840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Encoder: DCT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40F672C-C01D-148E-A4A3-05F9419D0E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24362" y="1767565"/>
            <a:ext cx="6489700" cy="1041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B7BDFB8-3422-91F7-64C8-9224C7395D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5200" y="3277483"/>
            <a:ext cx="2641600" cy="9017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EF36ADA-C7A7-C17A-DB32-9D7BBF34E10F}"/>
              </a:ext>
            </a:extLst>
          </p:cNvPr>
          <p:cNvSpPr txBox="1"/>
          <p:nvPr/>
        </p:nvSpPr>
        <p:spPr>
          <a:xfrm>
            <a:off x="1066800" y="2143802"/>
            <a:ext cx="8521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DCT II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7E4BB2-418B-BD34-1446-619519205F64}"/>
              </a:ext>
            </a:extLst>
          </p:cNvPr>
          <p:cNvSpPr txBox="1"/>
          <p:nvPr/>
        </p:nvSpPr>
        <p:spPr>
          <a:xfrm>
            <a:off x="1069282" y="3573314"/>
            <a:ext cx="2366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Normalization factor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52FE4EA-BEAF-70A7-8C88-59F6E795FF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8742" y="4491769"/>
            <a:ext cx="9376115" cy="200023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054B853-6005-1A9F-8F9C-86DD09D8B07D}"/>
              </a:ext>
            </a:extLst>
          </p:cNvPr>
          <p:cNvSpPr txBox="1"/>
          <p:nvPr/>
        </p:nvSpPr>
        <p:spPr>
          <a:xfrm>
            <a:off x="1066800" y="5214938"/>
            <a:ext cx="15335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DCT on Block 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77288B3-A6BC-6455-FA6C-2024FB6C452B}"/>
              </a:ext>
            </a:extLst>
          </p:cNvPr>
          <p:cNvSpPr txBox="1"/>
          <p:nvPr/>
        </p:nvSpPr>
        <p:spPr>
          <a:xfrm>
            <a:off x="0" y="6667023"/>
            <a:ext cx="79792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Source :  https://</a:t>
            </a:r>
            <a:r>
              <a:rPr lang="en-US" sz="1000" dirty="0" err="1"/>
              <a:t>docs.scipy.org</a:t>
            </a:r>
            <a:r>
              <a:rPr lang="en-US" sz="1000" dirty="0"/>
              <a:t>/doc/</a:t>
            </a:r>
            <a:r>
              <a:rPr lang="en-US" sz="1000" dirty="0" err="1"/>
              <a:t>scipy</a:t>
            </a:r>
            <a:r>
              <a:rPr lang="en-US" sz="1000" dirty="0"/>
              <a:t>/reference/generated/</a:t>
            </a:r>
            <a:r>
              <a:rPr lang="en-US" sz="1000" dirty="0" err="1"/>
              <a:t>scipy.fftpack.dct.html#scipy</a:t>
            </a:r>
            <a:r>
              <a:rPr lang="en-US" sz="1000" dirty="0"/>
              <a:t>- </a:t>
            </a:r>
            <a:r>
              <a:rPr lang="en-US" sz="1000" dirty="0" err="1"/>
              <a:t>fftpack</a:t>
            </a:r>
            <a:r>
              <a:rPr lang="en-US" sz="1000" dirty="0"/>
              <a:t>- </a:t>
            </a:r>
            <a:r>
              <a:rPr lang="en-US" sz="1000" dirty="0" err="1"/>
              <a:t>dct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42505447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8EA606-3E53-3596-25C2-B4554F0789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Encoder: Quantization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15C19CE-1F82-6660-8EEC-21C6757D0F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83843" y="2207203"/>
            <a:ext cx="4024313" cy="20627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F5836E2-E820-8DBC-D570-B590D1767D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1151" y="4581165"/>
            <a:ext cx="8105221" cy="206353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6178DC5-614D-E6D8-F3FC-6BFCFADF6264}"/>
              </a:ext>
            </a:extLst>
          </p:cNvPr>
          <p:cNvSpPr txBox="1"/>
          <p:nvPr/>
        </p:nvSpPr>
        <p:spPr>
          <a:xfrm>
            <a:off x="1171575" y="2915395"/>
            <a:ext cx="1714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Quantization matrix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BF081C6-F487-2B20-6982-8ECC66AC83E9}"/>
              </a:ext>
            </a:extLst>
          </p:cNvPr>
          <p:cNvSpPr txBox="1"/>
          <p:nvPr/>
        </p:nvSpPr>
        <p:spPr>
          <a:xfrm>
            <a:off x="1171575" y="5289766"/>
            <a:ext cx="1714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Quantization on block 1</a:t>
            </a:r>
          </a:p>
        </p:txBody>
      </p:sp>
    </p:spTree>
    <p:extLst>
      <p:ext uri="{BB962C8B-B14F-4D97-AF65-F5344CB8AC3E}">
        <p14:creationId xmlns:p14="http://schemas.microsoft.com/office/powerpoint/2010/main" val="32481497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BF9616-2217-8F1B-A1AE-645F28427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Encoder: Zigzag scan</a:t>
            </a:r>
          </a:p>
        </p:txBody>
      </p:sp>
      <p:pic>
        <p:nvPicPr>
          <p:cNvPr id="5" name="Content Placeholder 4" descr="A picture containing square, line, text, rectangle&#10;&#10;Description automatically generated">
            <a:extLst>
              <a:ext uri="{FF2B5EF4-FFF2-40B4-BE49-F238E27FC236}">
                <a16:creationId xmlns:a16="http://schemas.microsoft.com/office/drawing/2014/main" id="{11A4BB44-7F4C-DA63-8EC7-93666AE12A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26627" y="1890510"/>
            <a:ext cx="4699000" cy="3556000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107C235-277E-0266-62CA-452A9F58EFE5}"/>
              </a:ext>
            </a:extLst>
          </p:cNvPr>
          <p:cNvSpPr txBox="1"/>
          <p:nvPr/>
        </p:nvSpPr>
        <p:spPr>
          <a:xfrm>
            <a:off x="1066800" y="3059668"/>
            <a:ext cx="1752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Zigzag pattern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A4DD7C-09DF-ED37-FFAF-E22417110B61}"/>
              </a:ext>
            </a:extLst>
          </p:cNvPr>
          <p:cNvSpPr txBox="1"/>
          <p:nvPr/>
        </p:nvSpPr>
        <p:spPr>
          <a:xfrm>
            <a:off x="1066800" y="6128657"/>
            <a:ext cx="1943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2D block 1 -&gt; 1D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117C52-9AAC-8741-41F0-B2A9D0ED537F}"/>
              </a:ext>
            </a:extLst>
          </p:cNvPr>
          <p:cNvSpPr txBox="1"/>
          <p:nvPr/>
        </p:nvSpPr>
        <p:spPr>
          <a:xfrm>
            <a:off x="5410713" y="6128657"/>
            <a:ext cx="1730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[66, 1, 1, EOB]</a:t>
            </a:r>
          </a:p>
        </p:txBody>
      </p:sp>
    </p:spTree>
    <p:extLst>
      <p:ext uri="{BB962C8B-B14F-4D97-AF65-F5344CB8AC3E}">
        <p14:creationId xmlns:p14="http://schemas.microsoft.com/office/powerpoint/2010/main" val="21155581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7ED52-59C1-6E64-221E-F8EF5DBDB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Encoder:  Entropy Coding (Huffman)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0C53F6-F103-240A-55EC-85439153F5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5543" y="3154462"/>
            <a:ext cx="3676323" cy="54907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Variable-length code on block 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8665E5-BD03-10E9-CC73-BE24A13D2F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8037" y="2790244"/>
            <a:ext cx="3997515" cy="72843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7565179-B48D-B39F-5F69-9A439B717BB2}"/>
              </a:ext>
            </a:extLst>
          </p:cNvPr>
          <p:cNvSpPr txBox="1"/>
          <p:nvPr/>
        </p:nvSpPr>
        <p:spPr>
          <a:xfrm>
            <a:off x="2643704" y="4572003"/>
            <a:ext cx="1719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Hex -&gt; binary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B3595F-5054-7A6C-8B15-1E1489D8D8C5}"/>
              </a:ext>
            </a:extLst>
          </p:cNvPr>
          <p:cNvSpPr txBox="1"/>
          <p:nvPr/>
        </p:nvSpPr>
        <p:spPr>
          <a:xfrm>
            <a:off x="5717070" y="4572003"/>
            <a:ext cx="3233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cbe4 -&gt; 11001011 11</a:t>
            </a:r>
            <a:r>
              <a:rPr lang="en-US" b="1" dirty="0">
                <a:solidFill>
                  <a:schemeClr val="accent2"/>
                </a:solidFill>
              </a:rPr>
              <a:t>|</a:t>
            </a:r>
            <a:r>
              <a:rPr lang="en-US" dirty="0"/>
              <a:t>100</a:t>
            </a:r>
            <a:r>
              <a:rPr lang="en-US" b="1" dirty="0">
                <a:solidFill>
                  <a:schemeClr val="accent2"/>
                </a:solidFill>
              </a:rPr>
              <a:t>|</a:t>
            </a:r>
            <a:r>
              <a:rPr lang="en-US" dirty="0"/>
              <a:t>100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3B85D33-AEBC-84AE-1A4E-D53FBBF2521B}"/>
              </a:ext>
            </a:extLst>
          </p:cNvPr>
          <p:cNvCxnSpPr/>
          <p:nvPr/>
        </p:nvCxnSpPr>
        <p:spPr>
          <a:xfrm>
            <a:off x="7230184" y="4941335"/>
            <a:ext cx="0" cy="5225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627E2B2-778F-25D8-79AC-5A4E5A9849DC}"/>
              </a:ext>
            </a:extLst>
          </p:cNvPr>
          <p:cNvCxnSpPr/>
          <p:nvPr/>
        </p:nvCxnSpPr>
        <p:spPr>
          <a:xfrm>
            <a:off x="8035726" y="4941335"/>
            <a:ext cx="0" cy="5225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5AEC275-A1DA-FC26-AAEC-3AD8706791CD}"/>
              </a:ext>
            </a:extLst>
          </p:cNvPr>
          <p:cNvCxnSpPr/>
          <p:nvPr/>
        </p:nvCxnSpPr>
        <p:spPr>
          <a:xfrm>
            <a:off x="8482041" y="4941335"/>
            <a:ext cx="0" cy="5225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5071E2A-B09F-2115-72FE-206568D6CC3E}"/>
              </a:ext>
            </a:extLst>
          </p:cNvPr>
          <p:cNvSpPr txBox="1"/>
          <p:nvPr/>
        </p:nvSpPr>
        <p:spPr>
          <a:xfrm>
            <a:off x="6993581" y="5526569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66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9B4D71A-6703-28DE-2E76-9188DD153ECD}"/>
              </a:ext>
            </a:extLst>
          </p:cNvPr>
          <p:cNvSpPr txBox="1"/>
          <p:nvPr/>
        </p:nvSpPr>
        <p:spPr>
          <a:xfrm>
            <a:off x="7897707" y="5529164"/>
            <a:ext cx="276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6F7FAA8-5BB5-894F-00DC-8A900A2D98CF}"/>
              </a:ext>
            </a:extLst>
          </p:cNvPr>
          <p:cNvSpPr txBox="1"/>
          <p:nvPr/>
        </p:nvSpPr>
        <p:spPr>
          <a:xfrm>
            <a:off x="8344022" y="5526569"/>
            <a:ext cx="276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7" name="Left Brace 16">
            <a:extLst>
              <a:ext uri="{FF2B5EF4-FFF2-40B4-BE49-F238E27FC236}">
                <a16:creationId xmlns:a16="http://schemas.microsoft.com/office/drawing/2014/main" id="{BF325722-A2FE-2FAA-CC70-079A61EAAF10}"/>
              </a:ext>
            </a:extLst>
          </p:cNvPr>
          <p:cNvSpPr/>
          <p:nvPr/>
        </p:nvSpPr>
        <p:spPr>
          <a:xfrm rot="5400000">
            <a:off x="6941843" y="4140208"/>
            <a:ext cx="369333" cy="907136"/>
          </a:xfrm>
          <a:prstGeom prst="leftBrace">
            <a:avLst>
              <a:gd name="adj1" fmla="val 0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9" name="Left Brace 18">
            <a:extLst>
              <a:ext uri="{FF2B5EF4-FFF2-40B4-BE49-F238E27FC236}">
                <a16:creationId xmlns:a16="http://schemas.microsoft.com/office/drawing/2014/main" id="{F985A916-83E9-3A0D-F9B3-7B11983939CA}"/>
              </a:ext>
            </a:extLst>
          </p:cNvPr>
          <p:cNvSpPr/>
          <p:nvPr/>
        </p:nvSpPr>
        <p:spPr>
          <a:xfrm rot="5400000">
            <a:off x="8002015" y="4048863"/>
            <a:ext cx="369333" cy="1089831"/>
          </a:xfrm>
          <a:prstGeom prst="leftBrace">
            <a:avLst>
              <a:gd name="adj1" fmla="val 0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B51CCF1-BCCD-FA10-BAF0-7E2F1B8A54AA}"/>
              </a:ext>
            </a:extLst>
          </p:cNvPr>
          <p:cNvSpPr txBox="1"/>
          <p:nvPr/>
        </p:nvSpPr>
        <p:spPr>
          <a:xfrm>
            <a:off x="6735889" y="3986960"/>
            <a:ext cx="7812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 bits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E5A4B01-1146-15CC-5EE1-3B7007367AEC}"/>
              </a:ext>
            </a:extLst>
          </p:cNvPr>
          <p:cNvSpPr txBox="1"/>
          <p:nvPr/>
        </p:nvSpPr>
        <p:spPr>
          <a:xfrm>
            <a:off x="7783125" y="3974465"/>
            <a:ext cx="7812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 bits</a:t>
            </a:r>
          </a:p>
        </p:txBody>
      </p:sp>
    </p:spTree>
    <p:extLst>
      <p:ext uri="{BB962C8B-B14F-4D97-AF65-F5344CB8AC3E}">
        <p14:creationId xmlns:p14="http://schemas.microsoft.com/office/powerpoint/2010/main" val="30522056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BE7401-8EA3-E17A-3B5F-3E677688AF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936841"/>
            <a:ext cx="9971314" cy="953669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2"/>
                </a:solidFill>
              </a:rPr>
              <a:t>Decoder: Entropy Decoding &amp; Inverse Zigzag scan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79D228-D2C0-561B-1E4A-E9D384D555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Lossless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Entropy decoding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Codebook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Inverse Zigzag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1D-&gt;2D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Add zeros</a:t>
            </a:r>
          </a:p>
        </p:txBody>
      </p:sp>
    </p:spTree>
    <p:extLst>
      <p:ext uri="{BB962C8B-B14F-4D97-AF65-F5344CB8AC3E}">
        <p14:creationId xmlns:p14="http://schemas.microsoft.com/office/powerpoint/2010/main" val="38054278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2E80A0-8261-9084-BC22-7090FB58D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Decoder: Inverse Quantization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200E883-0E18-7F6C-EDEC-939CE76B1A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29740" y="2066925"/>
            <a:ext cx="7617543" cy="215328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F97248B-B76B-2616-7A11-B599218755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3968" y="4600778"/>
            <a:ext cx="7729089" cy="20714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4409B97-855D-2E02-9973-520C03DE04D0}"/>
              </a:ext>
            </a:extLst>
          </p:cNvPr>
          <p:cNvSpPr txBox="1"/>
          <p:nvPr/>
        </p:nvSpPr>
        <p:spPr>
          <a:xfrm>
            <a:off x="1066800" y="2820402"/>
            <a:ext cx="1943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Dequantization of block 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AFF05B-C44C-09BA-19A4-C6412E0EEBF5}"/>
              </a:ext>
            </a:extLst>
          </p:cNvPr>
          <p:cNvSpPr txBox="1"/>
          <p:nvPr/>
        </p:nvSpPr>
        <p:spPr>
          <a:xfrm>
            <a:off x="1066800" y="5451854"/>
            <a:ext cx="1943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Lossy</a:t>
            </a:r>
          </a:p>
        </p:txBody>
      </p:sp>
    </p:spTree>
    <p:extLst>
      <p:ext uri="{BB962C8B-B14F-4D97-AF65-F5344CB8AC3E}">
        <p14:creationId xmlns:p14="http://schemas.microsoft.com/office/powerpoint/2010/main" val="3842371370"/>
      </p:ext>
    </p:extLst>
  </p:cSld>
  <p:clrMapOvr>
    <a:masterClrMapping/>
  </p:clrMapOvr>
</p:sld>
</file>

<file path=ppt/theme/theme1.xml><?xml version="1.0" encoding="utf-8"?>
<a:theme xmlns:a="http://schemas.openxmlformats.org/drawingml/2006/main" name="SwellVTI">
  <a:themeElements>
    <a:clrScheme name="AnalogousFromDarkSeedLeftStep">
      <a:dk1>
        <a:srgbClr val="000000"/>
      </a:dk1>
      <a:lt1>
        <a:srgbClr val="FFFFFF"/>
      </a:lt1>
      <a:dk2>
        <a:srgbClr val="161734"/>
      </a:dk2>
      <a:lt2>
        <a:srgbClr val="F0F3F1"/>
      </a:lt2>
      <a:accent1>
        <a:srgbClr val="C947A4"/>
      </a:accent1>
      <a:accent2>
        <a:srgbClr val="A635B7"/>
      </a:accent2>
      <a:accent3>
        <a:srgbClr val="8247C9"/>
      </a:accent3>
      <a:accent4>
        <a:srgbClr val="3C38B8"/>
      </a:accent4>
      <a:accent5>
        <a:srgbClr val="4779C9"/>
      </a:accent5>
      <a:accent6>
        <a:srgbClr val="359DB7"/>
      </a:accent6>
      <a:hlink>
        <a:srgbClr val="3F5BBF"/>
      </a:hlink>
      <a:folHlink>
        <a:srgbClr val="7F7F7F"/>
      </a:folHlink>
    </a:clrScheme>
    <a:fontScheme name="Neue Haas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wellVTI" id="{8361A04D-931A-43DC-973B-1B0B1DD5DECC}" vid="{6DDB23E8-D18E-4BDA-98D6-324466149EB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818</TotalTime>
  <Words>383</Words>
  <Application>Microsoft Office PowerPoint</Application>
  <PresentationFormat>Widescreen</PresentationFormat>
  <Paragraphs>106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7" baseType="lpstr">
      <vt:lpstr>Arial</vt:lpstr>
      <vt:lpstr>Neue Haas Grotesk Text Pro</vt:lpstr>
      <vt:lpstr>SwellVTI</vt:lpstr>
      <vt:lpstr>Visual Media Compression</vt:lpstr>
      <vt:lpstr>Image Codec</vt:lpstr>
      <vt:lpstr>Encoder: Block-based  coding</vt:lpstr>
      <vt:lpstr>Encoder: DCT</vt:lpstr>
      <vt:lpstr>Encoder: Quantization</vt:lpstr>
      <vt:lpstr>Encoder: Zigzag scan</vt:lpstr>
      <vt:lpstr>Encoder:  Entropy Coding (Huffman)</vt:lpstr>
      <vt:lpstr>Decoder: Entropy Decoding &amp; Inverse Zigzag scan</vt:lpstr>
      <vt:lpstr>Decoder: Inverse Quantization</vt:lpstr>
      <vt:lpstr>Decoder: Inverse DCT (IDCT)</vt:lpstr>
      <vt:lpstr>Decoder: Blocks Merge</vt:lpstr>
      <vt:lpstr>Evaluation: Rate-Distortion Curve</vt:lpstr>
      <vt:lpstr>Evaluation: Subjective</vt:lpstr>
      <vt:lpstr>Video Codec (I-frames GOP)</vt:lpstr>
      <vt:lpstr>Evaluation: Rate-Distortion Curve</vt:lpstr>
      <vt:lpstr>Evaluation: Subjective</vt:lpstr>
      <vt:lpstr>Video Codec (I-frames &amp; D-frames GOP)</vt:lpstr>
      <vt:lpstr>Video Codec (I-frames &amp; D-frames GOP)</vt:lpstr>
      <vt:lpstr>Evaluation: Rate-Distortion Curve</vt:lpstr>
      <vt:lpstr>Evaluation: Rate-Distortion Curve of GOP 5</vt:lpstr>
      <vt:lpstr>Evaluation: Subjective</vt:lpstr>
      <vt:lpstr>Image Codecs Evaluation</vt:lpstr>
      <vt:lpstr>Image Codecs Evaluation</vt:lpstr>
      <vt:lpstr>Video Codecs Evaluation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Visual Media Compression</dc:title>
  <dc:creator>BAKKALI  Yahya</dc:creator>
  <cp:lastModifiedBy>BAKKALI  Yahya</cp:lastModifiedBy>
  <cp:revision>2</cp:revision>
  <dcterms:created xsi:type="dcterms:W3CDTF">2023-05-31T09:08:49Z</dcterms:created>
  <dcterms:modified xsi:type="dcterms:W3CDTF">2023-06-01T11:33:13Z</dcterms:modified>
</cp:coreProperties>
</file>